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2" r:id="rId2"/>
    <p:sldId id="269" r:id="rId3"/>
    <p:sldId id="278" r:id="rId4"/>
    <p:sldId id="270" r:id="rId5"/>
    <p:sldId id="257" r:id="rId6"/>
    <p:sldId id="256" r:id="rId7"/>
    <p:sldId id="262" r:id="rId8"/>
    <p:sldId id="264" r:id="rId9"/>
    <p:sldId id="273" r:id="rId10"/>
    <p:sldId id="274" r:id="rId11"/>
    <p:sldId id="268" r:id="rId12"/>
    <p:sldId id="265" r:id="rId13"/>
    <p:sldId id="267" r:id="rId14"/>
    <p:sldId id="260" r:id="rId15"/>
    <p:sldId id="261" r:id="rId16"/>
    <p:sldId id="258" r:id="rId17"/>
    <p:sldId id="259" r:id="rId18"/>
    <p:sldId id="263" r:id="rId19"/>
    <p:sldId id="266" r:id="rId20"/>
    <p:sldId id="275" r:id="rId21"/>
    <p:sldId id="276" r:id="rId22"/>
    <p:sldId id="277" r:id="rId23"/>
    <p:sldId id="271" r:id="rId24"/>
    <p:sldId id="279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53" autoAdjust="0"/>
  </p:normalViewPr>
  <p:slideViewPr>
    <p:cSldViewPr>
      <p:cViewPr varScale="1">
        <p:scale>
          <a:sx n="110" d="100"/>
          <a:sy n="110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 sz="2000" b="0"/>
            </a:pPr>
            <a:r>
              <a:rPr lang="el-GR" sz="2000" b="0" dirty="0" smtClean="0"/>
              <a:t>Ποσοστιαία</a:t>
            </a:r>
            <a:r>
              <a:rPr lang="el-GR" sz="2000" b="0" baseline="0" dirty="0" smtClean="0"/>
              <a:t> αναλογία εσόδων της Ιατρικής Σχολής σε σχέση με τα έσοδα του ΕΛΚΕ από τη χρηματοδότηση έργων 2008-2016</a:t>
            </a:r>
            <a:endParaRPr lang="en-GB" sz="2000" b="0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</c:spPr>
          <c:dLbls>
            <c:showVal val="1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0.3200000000000004</c:v>
                </c:pt>
                <c:pt idx="1">
                  <c:v>0.48000000000000032</c:v>
                </c:pt>
                <c:pt idx="2">
                  <c:v>0.48000000000000032</c:v>
                </c:pt>
                <c:pt idx="3">
                  <c:v>0.4</c:v>
                </c:pt>
                <c:pt idx="4">
                  <c:v>0.37000000000000033</c:v>
                </c:pt>
                <c:pt idx="5">
                  <c:v>0.41000000000000031</c:v>
                </c:pt>
                <c:pt idx="6">
                  <c:v>0.3900000000000004</c:v>
                </c:pt>
                <c:pt idx="7">
                  <c:v>0.35000000000000031</c:v>
                </c:pt>
                <c:pt idx="8">
                  <c:v>0.3900000000000004</c:v>
                </c:pt>
              </c:numCache>
            </c:numRef>
          </c:val>
        </c:ser>
        <c:shape val="cylinder"/>
        <c:axId val="109756800"/>
        <c:axId val="109758336"/>
        <c:axId val="0"/>
      </c:bar3DChart>
      <c:catAx>
        <c:axId val="109756800"/>
        <c:scaling>
          <c:orientation val="minMax"/>
        </c:scaling>
        <c:axPos val="b"/>
        <c:numFmt formatCode="General" sourceLinked="1"/>
        <c:tickLblPos val="nextTo"/>
        <c:crossAx val="109758336"/>
        <c:crosses val="autoZero"/>
        <c:auto val="1"/>
        <c:lblAlgn val="ctr"/>
        <c:lblOffset val="100"/>
      </c:catAx>
      <c:valAx>
        <c:axId val="109758336"/>
        <c:scaling>
          <c:orientation val="minMax"/>
          <c:max val="1"/>
        </c:scaling>
        <c:axPos val="l"/>
        <c:numFmt formatCode="0%" sourceLinked="1"/>
        <c:tickLblPos val="nextTo"/>
        <c:crossAx val="1097568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l-GR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1.jpeg"/><Relationship Id="rId1" Type="http://schemas.openxmlformats.org/officeDocument/2006/relationships/image" Target="../media/image61.jpeg"/><Relationship Id="rId4" Type="http://schemas.openxmlformats.org/officeDocument/2006/relationships/image" Target="../media/image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64915-BEF2-4D8D-9A08-F3FC0BE5E96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11AC43E5-867A-4074-A08B-D8DE5791F974}">
      <dgm:prSet phldrT="[Text]" custT="1"/>
      <dgm:spPr/>
      <dgm:t>
        <a:bodyPr/>
        <a:lstStyle/>
        <a:p>
          <a:r>
            <a:rPr lang="el-GR" sz="2400" b="1" dirty="0">
              <a:solidFill>
                <a:srgbClr val="FFFF00"/>
              </a:solidFill>
            </a:rPr>
            <a:t>2.983 </a:t>
          </a:r>
          <a:endParaRPr lang="el-GR" sz="2000" b="1" dirty="0">
            <a:solidFill>
              <a:srgbClr val="FFFF00"/>
            </a:solidFill>
          </a:endParaRPr>
        </a:p>
        <a:p>
          <a:r>
            <a:rPr lang="el-GR" sz="2000" dirty="0"/>
            <a:t>προπτυχιακοί φοιτητές</a:t>
          </a:r>
        </a:p>
      </dgm:t>
    </dgm:pt>
    <dgm:pt modelId="{BD9959DD-3DDE-4FBB-A6C1-3DC48EA15084}" type="parTrans" cxnId="{A288E10E-1526-45EC-A92E-B90BEE02F100}">
      <dgm:prSet/>
      <dgm:spPr/>
      <dgm:t>
        <a:bodyPr/>
        <a:lstStyle/>
        <a:p>
          <a:endParaRPr lang="el-GR"/>
        </a:p>
      </dgm:t>
    </dgm:pt>
    <dgm:pt modelId="{944092F6-21CB-4350-A4E6-4A9A0B896830}" type="sibTrans" cxnId="{A288E10E-1526-45EC-A92E-B90BEE02F100}">
      <dgm:prSet/>
      <dgm:spPr/>
      <dgm:t>
        <a:bodyPr/>
        <a:lstStyle/>
        <a:p>
          <a:endParaRPr lang="el-GR"/>
        </a:p>
      </dgm:t>
    </dgm:pt>
    <dgm:pt modelId="{C9307FD7-7FD0-44C4-8AC4-DDAB958E9533}">
      <dgm:prSet phldrT="[Text]" custT="1"/>
      <dgm:spPr/>
      <dgm:t>
        <a:bodyPr/>
        <a:lstStyle/>
        <a:p>
          <a:r>
            <a:rPr lang="el-GR" sz="2400" b="1" dirty="0">
              <a:solidFill>
                <a:srgbClr val="FFFF00"/>
              </a:solidFill>
            </a:rPr>
            <a:t>3.512 </a:t>
          </a:r>
        </a:p>
        <a:p>
          <a:r>
            <a:rPr lang="el-GR" sz="2000" dirty="0"/>
            <a:t>Μεταπτυχιακοί φοιτητές</a:t>
          </a:r>
        </a:p>
      </dgm:t>
    </dgm:pt>
    <dgm:pt modelId="{882B5A42-2BCD-4CEB-B89C-780746C7FDD9}" type="parTrans" cxnId="{4DBA5725-BC6A-4A9C-AC81-A2771983A613}">
      <dgm:prSet/>
      <dgm:spPr/>
      <dgm:t>
        <a:bodyPr/>
        <a:lstStyle/>
        <a:p>
          <a:endParaRPr lang="el-GR"/>
        </a:p>
      </dgm:t>
    </dgm:pt>
    <dgm:pt modelId="{42B707BE-6218-4F39-B0C3-F8E1296E0F61}" type="sibTrans" cxnId="{4DBA5725-BC6A-4A9C-AC81-A2771983A613}">
      <dgm:prSet/>
      <dgm:spPr/>
      <dgm:t>
        <a:bodyPr/>
        <a:lstStyle/>
        <a:p>
          <a:endParaRPr lang="el-GR"/>
        </a:p>
      </dgm:t>
    </dgm:pt>
    <dgm:pt modelId="{8796FE02-FEF7-4BC0-9E8B-460FD33D616C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FF00"/>
              </a:solidFill>
            </a:rPr>
            <a:t>2</a:t>
          </a:r>
          <a:r>
            <a:rPr lang="el-GR" sz="2400" b="1" dirty="0" smtClean="0">
              <a:solidFill>
                <a:srgbClr val="FFFF00"/>
              </a:solidFill>
            </a:rPr>
            <a:t>.</a:t>
          </a:r>
          <a:r>
            <a:rPr lang="en-US" sz="2400" b="1" dirty="0" smtClean="0">
              <a:solidFill>
                <a:srgbClr val="FFFF00"/>
              </a:solidFill>
            </a:rPr>
            <a:t>3</a:t>
          </a:r>
          <a:r>
            <a:rPr lang="el-GR" sz="2400" b="1" dirty="0" smtClean="0">
              <a:solidFill>
                <a:srgbClr val="FFFF00"/>
              </a:solidFill>
            </a:rPr>
            <a:t>52</a:t>
          </a:r>
          <a:endParaRPr lang="el-GR" sz="2400" b="1" dirty="0">
            <a:solidFill>
              <a:srgbClr val="FFFF00"/>
            </a:solidFill>
          </a:endParaRPr>
        </a:p>
        <a:p>
          <a:r>
            <a:rPr lang="el-GR" sz="2100" dirty="0" smtClean="0"/>
            <a:t>Υποψήφιοι Διδάκτορες</a:t>
          </a:r>
          <a:endParaRPr lang="el-GR" sz="2100" dirty="0"/>
        </a:p>
      </dgm:t>
    </dgm:pt>
    <dgm:pt modelId="{2CBCEE9A-E49E-4636-A92A-CFD0F36245D2}" type="parTrans" cxnId="{C6965658-EF1E-44A1-A7D8-995F604361D8}">
      <dgm:prSet/>
      <dgm:spPr/>
      <dgm:t>
        <a:bodyPr/>
        <a:lstStyle/>
        <a:p>
          <a:endParaRPr lang="el-GR"/>
        </a:p>
      </dgm:t>
    </dgm:pt>
    <dgm:pt modelId="{23D08C40-A934-4294-981C-8D268060669B}" type="sibTrans" cxnId="{C6965658-EF1E-44A1-A7D8-995F604361D8}">
      <dgm:prSet/>
      <dgm:spPr/>
      <dgm:t>
        <a:bodyPr/>
        <a:lstStyle/>
        <a:p>
          <a:endParaRPr lang="el-GR"/>
        </a:p>
      </dgm:t>
    </dgm:pt>
    <dgm:pt modelId="{DFE93E39-F196-4B30-89F6-812ECA770BDE}" type="pres">
      <dgm:prSet presAssocID="{46064915-BEF2-4D8D-9A08-F3FC0BE5E96D}" presName="linearFlow" presStyleCnt="0">
        <dgm:presLayoutVars>
          <dgm:dir/>
          <dgm:resizeHandles val="exact"/>
        </dgm:presLayoutVars>
      </dgm:prSet>
      <dgm:spPr/>
    </dgm:pt>
    <dgm:pt modelId="{7672331A-CA6C-485C-B1FC-755A3AA83F77}" type="pres">
      <dgm:prSet presAssocID="{11AC43E5-867A-4074-A08B-D8DE5791F974}" presName="composite" presStyleCnt="0"/>
      <dgm:spPr/>
    </dgm:pt>
    <dgm:pt modelId="{440E40C6-A3E4-41D0-8CCA-538674DA9F63}" type="pres">
      <dgm:prSet presAssocID="{11AC43E5-867A-4074-A08B-D8DE5791F974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768E13B8-753E-455F-A264-BC0600EED32A}" type="pres">
      <dgm:prSet presAssocID="{11AC43E5-867A-4074-A08B-D8DE5791F974}" presName="txShp" presStyleLbl="node1" presStyleIdx="0" presStyleCnt="3" custScaleX="1074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AE63638-CCBE-49C7-B333-CC8121D3909A}" type="pres">
      <dgm:prSet presAssocID="{944092F6-21CB-4350-A4E6-4A9A0B896830}" presName="spacing" presStyleCnt="0"/>
      <dgm:spPr/>
    </dgm:pt>
    <dgm:pt modelId="{EE9482FA-E9C7-46D3-AA11-1885CDB8FA0F}" type="pres">
      <dgm:prSet presAssocID="{C9307FD7-7FD0-44C4-8AC4-DDAB958E9533}" presName="composite" presStyleCnt="0"/>
      <dgm:spPr/>
    </dgm:pt>
    <dgm:pt modelId="{1FCA16B0-29D6-4F45-8295-A01DEDBBDD60}" type="pres">
      <dgm:prSet presAssocID="{C9307FD7-7FD0-44C4-8AC4-DDAB958E9533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159F31B-F1A5-4593-BD58-564F39095232}" type="pres">
      <dgm:prSet presAssocID="{C9307FD7-7FD0-44C4-8AC4-DDAB958E9533}" presName="txShp" presStyleLbl="node1" presStyleIdx="1" presStyleCnt="3" custScaleX="1074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CB45072-D737-481B-8E3B-DE8A6D375AF3}" type="pres">
      <dgm:prSet presAssocID="{42B707BE-6218-4F39-B0C3-F8E1296E0F61}" presName="spacing" presStyleCnt="0"/>
      <dgm:spPr/>
    </dgm:pt>
    <dgm:pt modelId="{E7F692E0-10F0-4688-8F06-4BE55476B0C6}" type="pres">
      <dgm:prSet presAssocID="{8796FE02-FEF7-4BC0-9E8B-460FD33D616C}" presName="composite" presStyleCnt="0"/>
      <dgm:spPr/>
    </dgm:pt>
    <dgm:pt modelId="{15F6C4C5-C458-40BF-A5A3-EEA4F4BCB1EF}" type="pres">
      <dgm:prSet presAssocID="{8796FE02-FEF7-4BC0-9E8B-460FD33D616C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4589595-18BD-4E0C-9D7C-F95B9916D779}" type="pres">
      <dgm:prSet presAssocID="{8796FE02-FEF7-4BC0-9E8B-460FD33D616C}" presName="txShp" presStyleLbl="node1" presStyleIdx="2" presStyleCnt="3" custScaleX="10467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74FF135-1E64-4228-A1EE-C1FC8ABDC323}" type="presOf" srcId="{46064915-BEF2-4D8D-9A08-F3FC0BE5E96D}" destId="{DFE93E39-F196-4B30-89F6-812ECA770BDE}" srcOrd="0" destOrd="0" presId="urn:microsoft.com/office/officeart/2005/8/layout/vList3#1"/>
    <dgm:cxn modelId="{4DBA5725-BC6A-4A9C-AC81-A2771983A613}" srcId="{46064915-BEF2-4D8D-9A08-F3FC0BE5E96D}" destId="{C9307FD7-7FD0-44C4-8AC4-DDAB958E9533}" srcOrd="1" destOrd="0" parTransId="{882B5A42-2BCD-4CEB-B89C-780746C7FDD9}" sibTransId="{42B707BE-6218-4F39-B0C3-F8E1296E0F61}"/>
    <dgm:cxn modelId="{D7B96FE4-0298-4D19-B2FC-F9D5B82DEB9A}" type="presOf" srcId="{C9307FD7-7FD0-44C4-8AC4-DDAB958E9533}" destId="{4159F31B-F1A5-4593-BD58-564F39095232}" srcOrd="0" destOrd="0" presId="urn:microsoft.com/office/officeart/2005/8/layout/vList3#1"/>
    <dgm:cxn modelId="{C6965658-EF1E-44A1-A7D8-995F604361D8}" srcId="{46064915-BEF2-4D8D-9A08-F3FC0BE5E96D}" destId="{8796FE02-FEF7-4BC0-9E8B-460FD33D616C}" srcOrd="2" destOrd="0" parTransId="{2CBCEE9A-E49E-4636-A92A-CFD0F36245D2}" sibTransId="{23D08C40-A934-4294-981C-8D268060669B}"/>
    <dgm:cxn modelId="{A288E10E-1526-45EC-A92E-B90BEE02F100}" srcId="{46064915-BEF2-4D8D-9A08-F3FC0BE5E96D}" destId="{11AC43E5-867A-4074-A08B-D8DE5791F974}" srcOrd="0" destOrd="0" parTransId="{BD9959DD-3DDE-4FBB-A6C1-3DC48EA15084}" sibTransId="{944092F6-21CB-4350-A4E6-4A9A0B896830}"/>
    <dgm:cxn modelId="{A658B15C-0E07-450A-BB8E-35FC35D86964}" type="presOf" srcId="{8796FE02-FEF7-4BC0-9E8B-460FD33D616C}" destId="{F4589595-18BD-4E0C-9D7C-F95B9916D779}" srcOrd="0" destOrd="0" presId="urn:microsoft.com/office/officeart/2005/8/layout/vList3#1"/>
    <dgm:cxn modelId="{03851079-D3AD-41AB-93A1-683CF12E1D76}" type="presOf" srcId="{11AC43E5-867A-4074-A08B-D8DE5791F974}" destId="{768E13B8-753E-455F-A264-BC0600EED32A}" srcOrd="0" destOrd="0" presId="urn:microsoft.com/office/officeart/2005/8/layout/vList3#1"/>
    <dgm:cxn modelId="{4CC7FD5D-267D-477E-B5FD-1B597B2AC75A}" type="presParOf" srcId="{DFE93E39-F196-4B30-89F6-812ECA770BDE}" destId="{7672331A-CA6C-485C-B1FC-755A3AA83F77}" srcOrd="0" destOrd="0" presId="urn:microsoft.com/office/officeart/2005/8/layout/vList3#1"/>
    <dgm:cxn modelId="{ACD02F31-EBF3-4A2E-910E-EC156ACE2837}" type="presParOf" srcId="{7672331A-CA6C-485C-B1FC-755A3AA83F77}" destId="{440E40C6-A3E4-41D0-8CCA-538674DA9F63}" srcOrd="0" destOrd="0" presId="urn:microsoft.com/office/officeart/2005/8/layout/vList3#1"/>
    <dgm:cxn modelId="{A30603A0-895F-4C0E-BCB4-36ED78CDFBEE}" type="presParOf" srcId="{7672331A-CA6C-485C-B1FC-755A3AA83F77}" destId="{768E13B8-753E-455F-A264-BC0600EED32A}" srcOrd="1" destOrd="0" presId="urn:microsoft.com/office/officeart/2005/8/layout/vList3#1"/>
    <dgm:cxn modelId="{4B979FE1-4072-4B55-B8A0-A2ED75CAA0AC}" type="presParOf" srcId="{DFE93E39-F196-4B30-89F6-812ECA770BDE}" destId="{CAE63638-CCBE-49C7-B333-CC8121D3909A}" srcOrd="1" destOrd="0" presId="urn:microsoft.com/office/officeart/2005/8/layout/vList3#1"/>
    <dgm:cxn modelId="{36044DB9-E25F-4F22-A1A1-A5AB8D4CB364}" type="presParOf" srcId="{DFE93E39-F196-4B30-89F6-812ECA770BDE}" destId="{EE9482FA-E9C7-46D3-AA11-1885CDB8FA0F}" srcOrd="2" destOrd="0" presId="urn:microsoft.com/office/officeart/2005/8/layout/vList3#1"/>
    <dgm:cxn modelId="{013DA536-AB53-4AB2-A0BE-F613009BEAE1}" type="presParOf" srcId="{EE9482FA-E9C7-46D3-AA11-1885CDB8FA0F}" destId="{1FCA16B0-29D6-4F45-8295-A01DEDBBDD60}" srcOrd="0" destOrd="0" presId="urn:microsoft.com/office/officeart/2005/8/layout/vList3#1"/>
    <dgm:cxn modelId="{27DCDA28-8AE6-4F58-A3CA-D3968A58A282}" type="presParOf" srcId="{EE9482FA-E9C7-46D3-AA11-1885CDB8FA0F}" destId="{4159F31B-F1A5-4593-BD58-564F39095232}" srcOrd="1" destOrd="0" presId="urn:microsoft.com/office/officeart/2005/8/layout/vList3#1"/>
    <dgm:cxn modelId="{A36F91BA-803C-4A4C-8AD6-4FA29731BE8B}" type="presParOf" srcId="{DFE93E39-F196-4B30-89F6-812ECA770BDE}" destId="{6CB45072-D737-481B-8E3B-DE8A6D375AF3}" srcOrd="3" destOrd="0" presId="urn:microsoft.com/office/officeart/2005/8/layout/vList3#1"/>
    <dgm:cxn modelId="{912938EA-E9ED-4ADB-9278-C005EAD98434}" type="presParOf" srcId="{DFE93E39-F196-4B30-89F6-812ECA770BDE}" destId="{E7F692E0-10F0-4688-8F06-4BE55476B0C6}" srcOrd="4" destOrd="0" presId="urn:microsoft.com/office/officeart/2005/8/layout/vList3#1"/>
    <dgm:cxn modelId="{C492870A-52C8-4D97-9199-87C9AB81D07F}" type="presParOf" srcId="{E7F692E0-10F0-4688-8F06-4BE55476B0C6}" destId="{15F6C4C5-C458-40BF-A5A3-EEA4F4BCB1EF}" srcOrd="0" destOrd="0" presId="urn:microsoft.com/office/officeart/2005/8/layout/vList3#1"/>
    <dgm:cxn modelId="{E2C25900-39BA-4ABD-8072-B58497E0B292}" type="presParOf" srcId="{E7F692E0-10F0-4688-8F06-4BE55476B0C6}" destId="{F4589595-18BD-4E0C-9D7C-F95B9916D779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64915-BEF2-4D8D-9A08-F3FC0BE5E96D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11AC43E5-867A-4074-A08B-D8DE5791F974}">
      <dgm:prSet phldrT="[Text]"/>
      <dgm:spPr/>
      <dgm:t>
        <a:bodyPr/>
        <a:lstStyle/>
        <a:p>
          <a:r>
            <a:rPr lang="el-GR" dirty="0">
              <a:solidFill>
                <a:srgbClr val="FFFF00"/>
              </a:solidFill>
            </a:rPr>
            <a:t>59</a:t>
          </a:r>
          <a:r>
            <a:rPr lang="el-GR" dirty="0"/>
            <a:t> Κλινικές</a:t>
          </a:r>
        </a:p>
      </dgm:t>
    </dgm:pt>
    <dgm:pt modelId="{BD9959DD-3DDE-4FBB-A6C1-3DC48EA15084}" type="parTrans" cxnId="{A288E10E-1526-45EC-A92E-B90BEE02F100}">
      <dgm:prSet/>
      <dgm:spPr/>
      <dgm:t>
        <a:bodyPr/>
        <a:lstStyle/>
        <a:p>
          <a:endParaRPr lang="el-GR"/>
        </a:p>
      </dgm:t>
    </dgm:pt>
    <dgm:pt modelId="{944092F6-21CB-4350-A4E6-4A9A0B896830}" type="sibTrans" cxnId="{A288E10E-1526-45EC-A92E-B90BEE02F100}">
      <dgm:prSet/>
      <dgm:spPr/>
      <dgm:t>
        <a:bodyPr/>
        <a:lstStyle/>
        <a:p>
          <a:endParaRPr lang="el-GR"/>
        </a:p>
      </dgm:t>
    </dgm:pt>
    <dgm:pt modelId="{C9307FD7-7FD0-44C4-8AC4-DDAB958E9533}">
      <dgm:prSet phldrT="[Text]"/>
      <dgm:spPr/>
      <dgm:t>
        <a:bodyPr/>
        <a:lstStyle/>
        <a:p>
          <a:r>
            <a:rPr lang="el-GR" dirty="0" smtClean="0">
              <a:solidFill>
                <a:srgbClr val="FFFF00"/>
              </a:solidFill>
            </a:rPr>
            <a:t>28</a:t>
          </a:r>
          <a:r>
            <a:rPr lang="el-GR" dirty="0" smtClean="0"/>
            <a:t> Εργαστήρια</a:t>
          </a:r>
          <a:endParaRPr lang="el-GR" dirty="0"/>
        </a:p>
      </dgm:t>
    </dgm:pt>
    <dgm:pt modelId="{882B5A42-2BCD-4CEB-B89C-780746C7FDD9}" type="parTrans" cxnId="{4DBA5725-BC6A-4A9C-AC81-A2771983A613}">
      <dgm:prSet/>
      <dgm:spPr/>
      <dgm:t>
        <a:bodyPr/>
        <a:lstStyle/>
        <a:p>
          <a:endParaRPr lang="el-GR"/>
        </a:p>
      </dgm:t>
    </dgm:pt>
    <dgm:pt modelId="{42B707BE-6218-4F39-B0C3-F8E1296E0F61}" type="sibTrans" cxnId="{4DBA5725-BC6A-4A9C-AC81-A2771983A613}">
      <dgm:prSet/>
      <dgm:spPr/>
      <dgm:t>
        <a:bodyPr/>
        <a:lstStyle/>
        <a:p>
          <a:endParaRPr lang="el-GR"/>
        </a:p>
      </dgm:t>
    </dgm:pt>
    <dgm:pt modelId="{8796FE02-FEF7-4BC0-9E8B-460FD33D616C}">
      <dgm:prSet phldrT="[Text]"/>
      <dgm:spPr/>
      <dgm:t>
        <a:bodyPr/>
        <a:lstStyle/>
        <a:p>
          <a:r>
            <a:rPr lang="el-GR" dirty="0">
              <a:solidFill>
                <a:schemeClr val="bg1"/>
              </a:solidFill>
            </a:rPr>
            <a:t>5</a:t>
          </a:r>
          <a:r>
            <a:rPr lang="el-GR" dirty="0"/>
            <a:t> Μουσεία</a:t>
          </a:r>
        </a:p>
      </dgm:t>
    </dgm:pt>
    <dgm:pt modelId="{2CBCEE9A-E49E-4636-A92A-CFD0F36245D2}" type="parTrans" cxnId="{C6965658-EF1E-44A1-A7D8-995F604361D8}">
      <dgm:prSet/>
      <dgm:spPr/>
      <dgm:t>
        <a:bodyPr/>
        <a:lstStyle/>
        <a:p>
          <a:endParaRPr lang="el-GR"/>
        </a:p>
      </dgm:t>
    </dgm:pt>
    <dgm:pt modelId="{23D08C40-A934-4294-981C-8D268060669B}" type="sibTrans" cxnId="{C6965658-EF1E-44A1-A7D8-995F604361D8}">
      <dgm:prSet/>
      <dgm:spPr/>
      <dgm:t>
        <a:bodyPr/>
        <a:lstStyle/>
        <a:p>
          <a:endParaRPr lang="el-GR"/>
        </a:p>
      </dgm:t>
    </dgm:pt>
    <dgm:pt modelId="{6846FA98-FB5C-4C23-8DF6-085F392F8CCB}">
      <dgm:prSet/>
      <dgm:spPr/>
      <dgm:t>
        <a:bodyPr/>
        <a:lstStyle/>
        <a:p>
          <a:r>
            <a:rPr lang="el-GR" dirty="0">
              <a:solidFill>
                <a:srgbClr val="FFFF00"/>
              </a:solidFill>
            </a:rPr>
            <a:t>575</a:t>
          </a:r>
          <a:r>
            <a:rPr lang="el-GR" dirty="0"/>
            <a:t> Μέλη ΔΕΠ</a:t>
          </a:r>
        </a:p>
      </dgm:t>
    </dgm:pt>
    <dgm:pt modelId="{874571F0-16B1-4B92-B8DD-7EE18960B802}" type="parTrans" cxnId="{CF4FB16A-E520-4C4A-84EC-9D7E6B9C1EEA}">
      <dgm:prSet/>
      <dgm:spPr/>
      <dgm:t>
        <a:bodyPr/>
        <a:lstStyle/>
        <a:p>
          <a:endParaRPr lang="el-GR"/>
        </a:p>
      </dgm:t>
    </dgm:pt>
    <dgm:pt modelId="{8CA5FD44-EC3F-4F30-A962-770453A089DE}" type="sibTrans" cxnId="{CF4FB16A-E520-4C4A-84EC-9D7E6B9C1EEA}">
      <dgm:prSet/>
      <dgm:spPr/>
      <dgm:t>
        <a:bodyPr/>
        <a:lstStyle/>
        <a:p>
          <a:endParaRPr lang="el-GR"/>
        </a:p>
      </dgm:t>
    </dgm:pt>
    <dgm:pt modelId="{DFE93E39-F196-4B30-89F6-812ECA770BDE}" type="pres">
      <dgm:prSet presAssocID="{46064915-BEF2-4D8D-9A08-F3FC0BE5E96D}" presName="linearFlow" presStyleCnt="0">
        <dgm:presLayoutVars>
          <dgm:dir/>
          <dgm:resizeHandles val="exact"/>
        </dgm:presLayoutVars>
      </dgm:prSet>
      <dgm:spPr/>
    </dgm:pt>
    <dgm:pt modelId="{7672331A-CA6C-485C-B1FC-755A3AA83F77}" type="pres">
      <dgm:prSet presAssocID="{11AC43E5-867A-4074-A08B-D8DE5791F974}" presName="composite" presStyleCnt="0"/>
      <dgm:spPr/>
    </dgm:pt>
    <dgm:pt modelId="{440E40C6-A3E4-41D0-8CCA-538674DA9F63}" type="pres">
      <dgm:prSet presAssocID="{11AC43E5-867A-4074-A08B-D8DE5791F974}" presName="imgShp" presStyleLbl="fgImgPlace1" presStyleIdx="0" presStyleCnt="4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768E13B8-753E-455F-A264-BC0600EED32A}" type="pres">
      <dgm:prSet presAssocID="{11AC43E5-867A-4074-A08B-D8DE5791F97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AE63638-CCBE-49C7-B333-CC8121D3909A}" type="pres">
      <dgm:prSet presAssocID="{944092F6-21CB-4350-A4E6-4A9A0B896830}" presName="spacing" presStyleCnt="0"/>
      <dgm:spPr/>
    </dgm:pt>
    <dgm:pt modelId="{EE9482FA-E9C7-46D3-AA11-1885CDB8FA0F}" type="pres">
      <dgm:prSet presAssocID="{C9307FD7-7FD0-44C4-8AC4-DDAB958E9533}" presName="composite" presStyleCnt="0"/>
      <dgm:spPr/>
    </dgm:pt>
    <dgm:pt modelId="{1FCA16B0-29D6-4F45-8295-A01DEDBBDD60}" type="pres">
      <dgm:prSet presAssocID="{C9307FD7-7FD0-44C4-8AC4-DDAB958E9533}" presName="imgShp" presStyleLbl="fgImgPlace1" presStyleIdx="1" presStyleCnt="4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4159F31B-F1A5-4593-BD58-564F39095232}" type="pres">
      <dgm:prSet presAssocID="{C9307FD7-7FD0-44C4-8AC4-DDAB958E953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CB45072-D737-481B-8E3B-DE8A6D375AF3}" type="pres">
      <dgm:prSet presAssocID="{42B707BE-6218-4F39-B0C3-F8E1296E0F61}" presName="spacing" presStyleCnt="0"/>
      <dgm:spPr/>
    </dgm:pt>
    <dgm:pt modelId="{E7F692E0-10F0-4688-8F06-4BE55476B0C6}" type="pres">
      <dgm:prSet presAssocID="{8796FE02-FEF7-4BC0-9E8B-460FD33D616C}" presName="composite" presStyleCnt="0"/>
      <dgm:spPr/>
    </dgm:pt>
    <dgm:pt modelId="{15F6C4C5-C458-40BF-A5A3-EEA4F4BCB1EF}" type="pres">
      <dgm:prSet presAssocID="{8796FE02-FEF7-4BC0-9E8B-460FD33D616C}" presName="imgShp" presStyleLbl="fgImgPlace1" presStyleIdx="2" presStyleCnt="4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4589595-18BD-4E0C-9D7C-F95B9916D779}" type="pres">
      <dgm:prSet presAssocID="{8796FE02-FEF7-4BC0-9E8B-460FD33D616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D476366-A196-4778-9D08-5D69A5FF0392}" type="pres">
      <dgm:prSet presAssocID="{23D08C40-A934-4294-981C-8D268060669B}" presName="spacing" presStyleCnt="0"/>
      <dgm:spPr/>
    </dgm:pt>
    <dgm:pt modelId="{8F99EB97-8115-4BB0-8718-82A89AFAD51C}" type="pres">
      <dgm:prSet presAssocID="{6846FA98-FB5C-4C23-8DF6-085F392F8CCB}" presName="composite" presStyleCnt="0"/>
      <dgm:spPr/>
    </dgm:pt>
    <dgm:pt modelId="{B3E1E20C-AEEB-4E5C-8478-22C3C4A707A8}" type="pres">
      <dgm:prSet presAssocID="{6846FA98-FB5C-4C23-8DF6-085F392F8CCB}" presName="imgShp" presStyleLbl="fgImgPlace1" presStyleIdx="3" presStyleCnt="4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C9EEC1E-C1EA-4CB5-9C13-2710EBCF12D5}" type="pres">
      <dgm:prSet presAssocID="{6846FA98-FB5C-4C23-8DF6-085F392F8CC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64BED75-7CCB-4022-9D5B-48EE12CF878B}" type="presOf" srcId="{46064915-BEF2-4D8D-9A08-F3FC0BE5E96D}" destId="{DFE93E39-F196-4B30-89F6-812ECA770BDE}" srcOrd="0" destOrd="0" presId="urn:microsoft.com/office/officeart/2005/8/layout/vList3#2"/>
    <dgm:cxn modelId="{EAE5A226-5D1A-4A07-9ADB-8AA8873D8C86}" type="presOf" srcId="{C9307FD7-7FD0-44C4-8AC4-DDAB958E9533}" destId="{4159F31B-F1A5-4593-BD58-564F39095232}" srcOrd="0" destOrd="0" presId="urn:microsoft.com/office/officeart/2005/8/layout/vList3#2"/>
    <dgm:cxn modelId="{4DBA5725-BC6A-4A9C-AC81-A2771983A613}" srcId="{46064915-BEF2-4D8D-9A08-F3FC0BE5E96D}" destId="{C9307FD7-7FD0-44C4-8AC4-DDAB958E9533}" srcOrd="1" destOrd="0" parTransId="{882B5A42-2BCD-4CEB-B89C-780746C7FDD9}" sibTransId="{42B707BE-6218-4F39-B0C3-F8E1296E0F61}"/>
    <dgm:cxn modelId="{C6965658-EF1E-44A1-A7D8-995F604361D8}" srcId="{46064915-BEF2-4D8D-9A08-F3FC0BE5E96D}" destId="{8796FE02-FEF7-4BC0-9E8B-460FD33D616C}" srcOrd="2" destOrd="0" parTransId="{2CBCEE9A-E49E-4636-A92A-CFD0F36245D2}" sibTransId="{23D08C40-A934-4294-981C-8D268060669B}"/>
    <dgm:cxn modelId="{4E9C95EB-3375-4375-892F-F17B684D0239}" type="presOf" srcId="{8796FE02-FEF7-4BC0-9E8B-460FD33D616C}" destId="{F4589595-18BD-4E0C-9D7C-F95B9916D779}" srcOrd="0" destOrd="0" presId="urn:microsoft.com/office/officeart/2005/8/layout/vList3#2"/>
    <dgm:cxn modelId="{A288E10E-1526-45EC-A92E-B90BEE02F100}" srcId="{46064915-BEF2-4D8D-9A08-F3FC0BE5E96D}" destId="{11AC43E5-867A-4074-A08B-D8DE5791F974}" srcOrd="0" destOrd="0" parTransId="{BD9959DD-3DDE-4FBB-A6C1-3DC48EA15084}" sibTransId="{944092F6-21CB-4350-A4E6-4A9A0B896830}"/>
    <dgm:cxn modelId="{CF4FB16A-E520-4C4A-84EC-9D7E6B9C1EEA}" srcId="{46064915-BEF2-4D8D-9A08-F3FC0BE5E96D}" destId="{6846FA98-FB5C-4C23-8DF6-085F392F8CCB}" srcOrd="3" destOrd="0" parTransId="{874571F0-16B1-4B92-B8DD-7EE18960B802}" sibTransId="{8CA5FD44-EC3F-4F30-A962-770453A089DE}"/>
    <dgm:cxn modelId="{489711F8-71BC-4A3E-BE2C-D89BA091F34F}" type="presOf" srcId="{6846FA98-FB5C-4C23-8DF6-085F392F8CCB}" destId="{8C9EEC1E-C1EA-4CB5-9C13-2710EBCF12D5}" srcOrd="0" destOrd="0" presId="urn:microsoft.com/office/officeart/2005/8/layout/vList3#2"/>
    <dgm:cxn modelId="{78E37E51-A41F-4A16-8245-A91AB8056E09}" type="presOf" srcId="{11AC43E5-867A-4074-A08B-D8DE5791F974}" destId="{768E13B8-753E-455F-A264-BC0600EED32A}" srcOrd="0" destOrd="0" presId="urn:microsoft.com/office/officeart/2005/8/layout/vList3#2"/>
    <dgm:cxn modelId="{35886FAE-374D-4946-9F45-2111C48B1CE0}" type="presParOf" srcId="{DFE93E39-F196-4B30-89F6-812ECA770BDE}" destId="{7672331A-CA6C-485C-B1FC-755A3AA83F77}" srcOrd="0" destOrd="0" presId="urn:microsoft.com/office/officeart/2005/8/layout/vList3#2"/>
    <dgm:cxn modelId="{EBB66390-C718-48B7-884A-5540515FA00C}" type="presParOf" srcId="{7672331A-CA6C-485C-B1FC-755A3AA83F77}" destId="{440E40C6-A3E4-41D0-8CCA-538674DA9F63}" srcOrd="0" destOrd="0" presId="urn:microsoft.com/office/officeart/2005/8/layout/vList3#2"/>
    <dgm:cxn modelId="{C73FB9BA-6131-41F8-81C2-3B5614D37991}" type="presParOf" srcId="{7672331A-CA6C-485C-B1FC-755A3AA83F77}" destId="{768E13B8-753E-455F-A264-BC0600EED32A}" srcOrd="1" destOrd="0" presId="urn:microsoft.com/office/officeart/2005/8/layout/vList3#2"/>
    <dgm:cxn modelId="{80B3139C-AFB7-47F2-955B-C9D63912F6F2}" type="presParOf" srcId="{DFE93E39-F196-4B30-89F6-812ECA770BDE}" destId="{CAE63638-CCBE-49C7-B333-CC8121D3909A}" srcOrd="1" destOrd="0" presId="urn:microsoft.com/office/officeart/2005/8/layout/vList3#2"/>
    <dgm:cxn modelId="{0ABAB818-C692-4F30-9946-9647673E1B26}" type="presParOf" srcId="{DFE93E39-F196-4B30-89F6-812ECA770BDE}" destId="{EE9482FA-E9C7-46D3-AA11-1885CDB8FA0F}" srcOrd="2" destOrd="0" presId="urn:microsoft.com/office/officeart/2005/8/layout/vList3#2"/>
    <dgm:cxn modelId="{A46B54B7-89E3-4E09-94F9-07263189AF6E}" type="presParOf" srcId="{EE9482FA-E9C7-46D3-AA11-1885CDB8FA0F}" destId="{1FCA16B0-29D6-4F45-8295-A01DEDBBDD60}" srcOrd="0" destOrd="0" presId="urn:microsoft.com/office/officeart/2005/8/layout/vList3#2"/>
    <dgm:cxn modelId="{923C6E40-1F74-4EBA-BB2D-8517460C6A43}" type="presParOf" srcId="{EE9482FA-E9C7-46D3-AA11-1885CDB8FA0F}" destId="{4159F31B-F1A5-4593-BD58-564F39095232}" srcOrd="1" destOrd="0" presId="urn:microsoft.com/office/officeart/2005/8/layout/vList3#2"/>
    <dgm:cxn modelId="{074021FE-64D9-495D-9E6A-8AACA49F6D38}" type="presParOf" srcId="{DFE93E39-F196-4B30-89F6-812ECA770BDE}" destId="{6CB45072-D737-481B-8E3B-DE8A6D375AF3}" srcOrd="3" destOrd="0" presId="urn:microsoft.com/office/officeart/2005/8/layout/vList3#2"/>
    <dgm:cxn modelId="{C4A7BC62-C76D-40C2-AAEE-BE87FA985536}" type="presParOf" srcId="{DFE93E39-F196-4B30-89F6-812ECA770BDE}" destId="{E7F692E0-10F0-4688-8F06-4BE55476B0C6}" srcOrd="4" destOrd="0" presId="urn:microsoft.com/office/officeart/2005/8/layout/vList3#2"/>
    <dgm:cxn modelId="{35076EBC-9D64-49F9-83FB-7E7ED69910A2}" type="presParOf" srcId="{E7F692E0-10F0-4688-8F06-4BE55476B0C6}" destId="{15F6C4C5-C458-40BF-A5A3-EEA4F4BCB1EF}" srcOrd="0" destOrd="0" presId="urn:microsoft.com/office/officeart/2005/8/layout/vList3#2"/>
    <dgm:cxn modelId="{54C9DA1C-81D5-4207-B03F-711939D43746}" type="presParOf" srcId="{E7F692E0-10F0-4688-8F06-4BE55476B0C6}" destId="{F4589595-18BD-4E0C-9D7C-F95B9916D779}" srcOrd="1" destOrd="0" presId="urn:microsoft.com/office/officeart/2005/8/layout/vList3#2"/>
    <dgm:cxn modelId="{838E0302-DB2C-48D9-8E49-A92F479185ED}" type="presParOf" srcId="{DFE93E39-F196-4B30-89F6-812ECA770BDE}" destId="{0D476366-A196-4778-9D08-5D69A5FF0392}" srcOrd="5" destOrd="0" presId="urn:microsoft.com/office/officeart/2005/8/layout/vList3#2"/>
    <dgm:cxn modelId="{0A11490E-5887-4694-81D9-0E7342123025}" type="presParOf" srcId="{DFE93E39-F196-4B30-89F6-812ECA770BDE}" destId="{8F99EB97-8115-4BB0-8718-82A89AFAD51C}" srcOrd="6" destOrd="0" presId="urn:microsoft.com/office/officeart/2005/8/layout/vList3#2"/>
    <dgm:cxn modelId="{9D7BBCFC-CE17-4D07-9022-A672AA337D36}" type="presParOf" srcId="{8F99EB97-8115-4BB0-8718-82A89AFAD51C}" destId="{B3E1E20C-AEEB-4E5C-8478-22C3C4A707A8}" srcOrd="0" destOrd="0" presId="urn:microsoft.com/office/officeart/2005/8/layout/vList3#2"/>
    <dgm:cxn modelId="{71A71F46-A49A-4E7A-BC11-3EB70AE64812}" type="presParOf" srcId="{8F99EB97-8115-4BB0-8718-82A89AFAD51C}" destId="{8C9EEC1E-C1EA-4CB5-9C13-2710EBCF12D5}" srcOrd="1" destOrd="0" presId="urn:microsoft.com/office/officeart/2005/8/layout/vList3#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10D8FF-8933-4874-99F0-BD9420DF6D3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l-GR"/>
        </a:p>
      </dgm:t>
    </dgm:pt>
    <dgm:pt modelId="{0575B31C-3E62-41FD-8FA2-917FF51A7180}">
      <dgm:prSet phldrT="[Text]" custT="1"/>
      <dgm:spPr>
        <a:solidFill>
          <a:schemeClr val="accent5">
            <a:lumMod val="40000"/>
            <a:lumOff val="60000"/>
          </a:schemeClr>
        </a:solidFill>
        <a:ln w="19050"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l-GR" sz="2400" b="1" dirty="0">
              <a:solidFill>
                <a:srgbClr val="002060"/>
              </a:solidFill>
            </a:rPr>
            <a:t>Διεθνείς</a:t>
          </a:r>
        </a:p>
        <a:p>
          <a:r>
            <a:rPr lang="el-GR" sz="2400" b="1" dirty="0">
              <a:solidFill>
                <a:srgbClr val="002060"/>
              </a:solidFill>
            </a:rPr>
            <a:t> Συνεργασίες</a:t>
          </a:r>
        </a:p>
      </dgm:t>
    </dgm:pt>
    <dgm:pt modelId="{46702807-9771-4B23-932E-27DE57285181}" type="parTrans" cxnId="{C4394670-F9ED-4D20-889C-9F074E27288C}">
      <dgm:prSet/>
      <dgm:spPr/>
      <dgm:t>
        <a:bodyPr/>
        <a:lstStyle/>
        <a:p>
          <a:endParaRPr lang="el-GR" b="1"/>
        </a:p>
      </dgm:t>
    </dgm:pt>
    <dgm:pt modelId="{638AC57B-3ABF-43A0-A24A-8A33637C416A}" type="sibTrans" cxnId="{C4394670-F9ED-4D20-889C-9F074E27288C}">
      <dgm:prSet/>
      <dgm:spPr/>
      <dgm:t>
        <a:bodyPr/>
        <a:lstStyle/>
        <a:p>
          <a:endParaRPr lang="el-GR" b="1"/>
        </a:p>
      </dgm:t>
    </dgm:pt>
    <dgm:pt modelId="{9514ABFD-7D3C-4E3F-8F4C-D9D3059A51AB}">
      <dgm:prSet phldrT="[Text]" custT="1"/>
      <dgm:spPr>
        <a:ln w="19050">
          <a:solidFill>
            <a:srgbClr val="002060"/>
          </a:solidFill>
        </a:ln>
      </dgm:spPr>
      <dgm:t>
        <a:bodyPr/>
        <a:lstStyle/>
        <a:p>
          <a:r>
            <a:rPr lang="el-GR" sz="2400" b="1" dirty="0"/>
            <a:t>Βασική </a:t>
          </a:r>
        </a:p>
        <a:p>
          <a:r>
            <a:rPr lang="el-GR" sz="2400" b="1" dirty="0"/>
            <a:t>Έρευνα</a:t>
          </a:r>
        </a:p>
      </dgm:t>
    </dgm:pt>
    <dgm:pt modelId="{E2AD390E-CE5C-43B2-8CC3-7BE9F1750DA2}" type="parTrans" cxnId="{1ADAF7C3-0840-4D30-8966-E3953A7681C6}">
      <dgm:prSet/>
      <dgm:spPr/>
      <dgm:t>
        <a:bodyPr/>
        <a:lstStyle/>
        <a:p>
          <a:endParaRPr lang="el-GR" b="1"/>
        </a:p>
      </dgm:t>
    </dgm:pt>
    <dgm:pt modelId="{36A9C19B-6257-4A78-8704-6299E4261219}" type="sibTrans" cxnId="{1ADAF7C3-0840-4D30-8966-E3953A7681C6}">
      <dgm:prSet/>
      <dgm:spPr/>
      <dgm:t>
        <a:bodyPr/>
        <a:lstStyle/>
        <a:p>
          <a:endParaRPr lang="el-GR" b="1"/>
        </a:p>
      </dgm:t>
    </dgm:pt>
    <dgm:pt modelId="{18C63B96-90C6-4519-B899-466D9025D867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l-GR" sz="2400" b="1" dirty="0"/>
            <a:t>Μεταφραστική </a:t>
          </a:r>
        </a:p>
        <a:p>
          <a:r>
            <a:rPr lang="el-GR" sz="2400" b="1" dirty="0"/>
            <a:t>Έρευνα</a:t>
          </a:r>
        </a:p>
      </dgm:t>
    </dgm:pt>
    <dgm:pt modelId="{59869666-F407-45BA-8C8F-D9598CF90D80}" type="parTrans" cxnId="{F5D24113-86BE-4787-B19C-65569E9BE8AF}">
      <dgm:prSet/>
      <dgm:spPr/>
      <dgm:t>
        <a:bodyPr/>
        <a:lstStyle/>
        <a:p>
          <a:endParaRPr lang="el-GR" b="1"/>
        </a:p>
      </dgm:t>
    </dgm:pt>
    <dgm:pt modelId="{80527168-EEF0-47A9-946D-AB2A61F156D1}" type="sibTrans" cxnId="{F5D24113-86BE-4787-B19C-65569E9BE8AF}">
      <dgm:prSet/>
      <dgm:spPr/>
      <dgm:t>
        <a:bodyPr/>
        <a:lstStyle/>
        <a:p>
          <a:endParaRPr lang="el-GR" b="1"/>
        </a:p>
      </dgm:t>
    </dgm:pt>
    <dgm:pt modelId="{AEC42532-1ED1-413C-B883-338608D046A4}">
      <dgm:prSet custT="1"/>
      <dgm:spPr>
        <a:solidFill>
          <a:schemeClr val="accent2">
            <a:lumMod val="75000"/>
          </a:schemeClr>
        </a:solidFill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l-GR" sz="2400" b="1" dirty="0">
              <a:solidFill>
                <a:schemeClr val="bg1"/>
              </a:solidFill>
            </a:rPr>
            <a:t>Κλινική</a:t>
          </a:r>
        </a:p>
        <a:p>
          <a:r>
            <a:rPr lang="el-GR" sz="2400" b="1" dirty="0">
              <a:solidFill>
                <a:schemeClr val="bg1"/>
              </a:solidFill>
            </a:rPr>
            <a:t>Έρευνα</a:t>
          </a:r>
        </a:p>
      </dgm:t>
    </dgm:pt>
    <dgm:pt modelId="{FBC24CBA-221D-4835-8F43-D551525366BB}" type="parTrans" cxnId="{5608AB18-3F41-424C-ADB3-2CC6DDFD5817}">
      <dgm:prSet/>
      <dgm:spPr/>
      <dgm:t>
        <a:bodyPr/>
        <a:lstStyle/>
        <a:p>
          <a:endParaRPr lang="el-GR" b="1"/>
        </a:p>
      </dgm:t>
    </dgm:pt>
    <dgm:pt modelId="{584D6B97-EDF2-42F6-8D5D-58C8DA089F68}" type="sibTrans" cxnId="{5608AB18-3F41-424C-ADB3-2CC6DDFD5817}">
      <dgm:prSet/>
      <dgm:spPr/>
      <dgm:t>
        <a:bodyPr/>
        <a:lstStyle/>
        <a:p>
          <a:endParaRPr lang="el-GR" b="1"/>
        </a:p>
      </dgm:t>
    </dgm:pt>
    <dgm:pt modelId="{8010E582-FC3C-4769-876D-C8FCDB67370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b="1" dirty="0">
              <a:solidFill>
                <a:srgbClr val="C00000"/>
              </a:solidFill>
            </a:rPr>
            <a:t>Εφαρμοσμένη &amp;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b="1" dirty="0">
              <a:solidFill>
                <a:srgbClr val="C00000"/>
              </a:solidFill>
            </a:rPr>
            <a:t>Ανάπτυξη/εφαρμογή καινοτόμων διαγνωστικών μεθόδων</a:t>
          </a:r>
          <a:endParaRPr lang="el-GR" sz="2800" b="1" dirty="0">
            <a:solidFill>
              <a:srgbClr val="C00000"/>
            </a:solidFill>
          </a:endParaRPr>
        </a:p>
      </dgm:t>
    </dgm:pt>
    <dgm:pt modelId="{AAE5A01B-E77D-40B1-8706-1758ADB462F3}" type="parTrans" cxnId="{B0B36A72-B25C-40ED-B75F-541D9B4FA9B7}">
      <dgm:prSet/>
      <dgm:spPr/>
      <dgm:t>
        <a:bodyPr/>
        <a:lstStyle/>
        <a:p>
          <a:endParaRPr lang="el-GR" b="1"/>
        </a:p>
      </dgm:t>
    </dgm:pt>
    <dgm:pt modelId="{27A98572-E209-481A-BB54-6B018C4E3DD0}" type="sibTrans" cxnId="{B0B36A72-B25C-40ED-B75F-541D9B4FA9B7}">
      <dgm:prSet/>
      <dgm:spPr/>
      <dgm:t>
        <a:bodyPr/>
        <a:lstStyle/>
        <a:p>
          <a:endParaRPr lang="el-GR" b="1"/>
        </a:p>
      </dgm:t>
    </dgm:pt>
    <dgm:pt modelId="{A959864E-2B2B-4C3F-916C-4905C3F59A5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b="1" dirty="0">
              <a:solidFill>
                <a:srgbClr val="C00000"/>
              </a:solidFill>
            </a:rPr>
            <a:t>Ανάπτυξη/μελέτη καινοτόμων </a:t>
          </a:r>
          <a:r>
            <a:rPr lang="el-GR" sz="2000" b="1" dirty="0" smtClean="0">
              <a:solidFill>
                <a:srgbClr val="C00000"/>
              </a:solidFill>
            </a:rPr>
            <a:t>θεραπειών</a:t>
          </a:r>
          <a:endParaRPr lang="el-GR" sz="2000" b="1" dirty="0">
            <a:solidFill>
              <a:srgbClr val="C00000"/>
            </a:solidFill>
          </a:endParaRPr>
        </a:p>
      </dgm:t>
    </dgm:pt>
    <dgm:pt modelId="{183032DB-85D5-41ED-92F0-65DE18C8B46F}" type="parTrans" cxnId="{1CF91880-57AB-419E-B86B-687CA207883E}">
      <dgm:prSet/>
      <dgm:spPr/>
      <dgm:t>
        <a:bodyPr/>
        <a:lstStyle/>
        <a:p>
          <a:endParaRPr lang="el-GR" b="1"/>
        </a:p>
      </dgm:t>
    </dgm:pt>
    <dgm:pt modelId="{FB89D2BD-353A-4170-A4C1-69C5717E9D13}" type="sibTrans" cxnId="{1CF91880-57AB-419E-B86B-687CA207883E}">
      <dgm:prSet/>
      <dgm:spPr/>
      <dgm:t>
        <a:bodyPr/>
        <a:lstStyle/>
        <a:p>
          <a:endParaRPr lang="el-GR" b="1"/>
        </a:p>
      </dgm:t>
    </dgm:pt>
    <dgm:pt modelId="{5A3C13E0-F231-46E9-8FE2-E5792075FFA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b="1" dirty="0">
              <a:solidFill>
                <a:srgbClr val="C00000"/>
              </a:solidFill>
            </a:rPr>
            <a:t>Νέες διεθνείς κατευθυντήριες οδηγίες</a:t>
          </a:r>
        </a:p>
      </dgm:t>
    </dgm:pt>
    <dgm:pt modelId="{7B855B83-148D-44FE-A03D-717C34AEA522}" type="parTrans" cxnId="{007C0B04-072B-4955-B6E6-DDA0CD781076}">
      <dgm:prSet/>
      <dgm:spPr/>
      <dgm:t>
        <a:bodyPr/>
        <a:lstStyle/>
        <a:p>
          <a:endParaRPr lang="el-GR" b="1"/>
        </a:p>
      </dgm:t>
    </dgm:pt>
    <dgm:pt modelId="{126D2AA0-A456-4B76-B71D-16907CE1F31D}" type="sibTrans" cxnId="{007C0B04-072B-4955-B6E6-DDA0CD781076}">
      <dgm:prSet/>
      <dgm:spPr/>
      <dgm:t>
        <a:bodyPr/>
        <a:lstStyle/>
        <a:p>
          <a:endParaRPr lang="el-GR" b="1"/>
        </a:p>
      </dgm:t>
    </dgm:pt>
    <dgm:pt modelId="{CD894E8A-CAE5-46FE-8528-84D388420AF5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l-GR" sz="2000" b="1" dirty="0">
              <a:solidFill>
                <a:srgbClr val="C00000"/>
              </a:solidFill>
            </a:rPr>
            <a:t>Επιδημιολογική</a:t>
          </a:r>
        </a:p>
      </dgm:t>
    </dgm:pt>
    <dgm:pt modelId="{1DB48AD2-1033-45FF-BEAA-9317460B8D6C}" type="parTrans" cxnId="{4030994F-19A5-4C8B-97DB-484B01C470D8}">
      <dgm:prSet/>
      <dgm:spPr/>
      <dgm:t>
        <a:bodyPr/>
        <a:lstStyle/>
        <a:p>
          <a:endParaRPr lang="el-GR"/>
        </a:p>
      </dgm:t>
    </dgm:pt>
    <dgm:pt modelId="{A1153122-1210-4655-9808-1ED69AD0D998}" type="sibTrans" cxnId="{4030994F-19A5-4C8B-97DB-484B01C470D8}">
      <dgm:prSet/>
      <dgm:spPr/>
      <dgm:t>
        <a:bodyPr/>
        <a:lstStyle/>
        <a:p>
          <a:endParaRPr lang="el-GR"/>
        </a:p>
      </dgm:t>
    </dgm:pt>
    <dgm:pt modelId="{E5152463-3875-4511-AA55-77429C969A2E}" type="pres">
      <dgm:prSet presAssocID="{1410D8FF-8933-4874-99F0-BD9420DF6D3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2E04193-7E94-401F-8E0C-F6B33BD5875F}" type="pres">
      <dgm:prSet presAssocID="{0575B31C-3E62-41FD-8FA2-917FF51A7180}" presName="root1" presStyleCnt="0"/>
      <dgm:spPr/>
    </dgm:pt>
    <dgm:pt modelId="{FDD2C126-0205-47CC-8D61-79513A28F2B8}" type="pres">
      <dgm:prSet presAssocID="{0575B31C-3E62-41FD-8FA2-917FF51A7180}" presName="LevelOneTextNode" presStyleLbl="node0" presStyleIdx="0" presStyleCnt="4" custScaleX="117362" custScaleY="105839" custLinFactY="218878" custLinFactNeighborX="15806" custLinFactNeighborY="30000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AB39946-179F-46EB-A040-576B537618D7}" type="pres">
      <dgm:prSet presAssocID="{0575B31C-3E62-41FD-8FA2-917FF51A7180}" presName="level2hierChild" presStyleCnt="0"/>
      <dgm:spPr/>
    </dgm:pt>
    <dgm:pt modelId="{0B4DA658-FF04-4629-A6C0-5C2D47048917}" type="pres">
      <dgm:prSet presAssocID="{9514ABFD-7D3C-4E3F-8F4C-D9D3059A51AB}" presName="root1" presStyleCnt="0"/>
      <dgm:spPr/>
    </dgm:pt>
    <dgm:pt modelId="{E3B9E6E2-5506-4BF0-A6F4-A5A6DA7F2312}" type="pres">
      <dgm:prSet presAssocID="{9514ABFD-7D3C-4E3F-8F4C-D9D3059A51AB}" presName="LevelOneTextNode" presStyleLbl="node0" presStyleIdx="1" presStyleCnt="4" custScaleX="115912" custLinFactY="100000" custLinFactNeighborX="-57439" custLinFactNeighborY="12442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B696009-1D2A-4A20-B3C1-1D82850ACF83}" type="pres">
      <dgm:prSet presAssocID="{9514ABFD-7D3C-4E3F-8F4C-D9D3059A51AB}" presName="level2hierChild" presStyleCnt="0"/>
      <dgm:spPr/>
    </dgm:pt>
    <dgm:pt modelId="{FC8D897C-37BC-4E97-89D3-5BB0D60ECFBE}" type="pres">
      <dgm:prSet presAssocID="{18C63B96-90C6-4519-B899-466D9025D867}" presName="root1" presStyleCnt="0"/>
      <dgm:spPr/>
    </dgm:pt>
    <dgm:pt modelId="{9348B6C3-9B1A-469B-88EE-7DFC2517AE4F}" type="pres">
      <dgm:prSet presAssocID="{18C63B96-90C6-4519-B899-466D9025D867}" presName="LevelOneTextNode" presStyleLbl="node0" presStyleIdx="2" presStyleCnt="4" custScaleX="115912" custScaleY="103769" custLinFactNeighborX="-58249" custLinFactNeighborY="-3114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75B794C-CE5B-45D0-AF21-C27AB5E05232}" type="pres">
      <dgm:prSet presAssocID="{18C63B96-90C6-4519-B899-466D9025D867}" presName="level2hierChild" presStyleCnt="0"/>
      <dgm:spPr/>
    </dgm:pt>
    <dgm:pt modelId="{741AF441-53A4-4656-AFE3-AE30ACA74F40}" type="pres">
      <dgm:prSet presAssocID="{AEC42532-1ED1-413C-B883-338608D046A4}" presName="root1" presStyleCnt="0"/>
      <dgm:spPr/>
    </dgm:pt>
    <dgm:pt modelId="{F7A2B8D5-052B-419E-99CA-CE9E4338FF0E}" type="pres">
      <dgm:prSet presAssocID="{AEC42532-1ED1-413C-B883-338608D046A4}" presName="LevelOneTextNode" presStyleLbl="node0" presStyleIdx="3" presStyleCnt="4" custScaleX="114810" custLinFactY="-100000" custLinFactNeighborX="-58722" custLinFactNeighborY="-19327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032CFEC-9E25-41A7-8354-157A7023323A}" type="pres">
      <dgm:prSet presAssocID="{AEC42532-1ED1-413C-B883-338608D046A4}" presName="level2hierChild" presStyleCnt="0"/>
      <dgm:spPr/>
    </dgm:pt>
    <dgm:pt modelId="{035BB046-BBD8-41F4-BF55-531AE101821D}" type="pres">
      <dgm:prSet presAssocID="{AAE5A01B-E77D-40B1-8706-1758ADB462F3}" presName="conn2-1" presStyleLbl="parChTrans1D2" presStyleIdx="0" presStyleCnt="4"/>
      <dgm:spPr/>
      <dgm:t>
        <a:bodyPr/>
        <a:lstStyle/>
        <a:p>
          <a:endParaRPr lang="el-GR"/>
        </a:p>
      </dgm:t>
    </dgm:pt>
    <dgm:pt modelId="{9914E8CC-6F66-4809-A1A4-1992D7A2025A}" type="pres">
      <dgm:prSet presAssocID="{AAE5A01B-E77D-40B1-8706-1758ADB462F3}" presName="connTx" presStyleLbl="parChTrans1D2" presStyleIdx="0" presStyleCnt="4"/>
      <dgm:spPr/>
      <dgm:t>
        <a:bodyPr/>
        <a:lstStyle/>
        <a:p>
          <a:endParaRPr lang="el-GR"/>
        </a:p>
      </dgm:t>
    </dgm:pt>
    <dgm:pt modelId="{537D19B6-87F7-43A5-8839-60E857E7B6C1}" type="pres">
      <dgm:prSet presAssocID="{8010E582-FC3C-4769-876D-C8FCDB67370B}" presName="root2" presStyleCnt="0"/>
      <dgm:spPr/>
    </dgm:pt>
    <dgm:pt modelId="{338D13C3-9AA6-42C9-BD5F-56B720AD2904}" type="pres">
      <dgm:prSet presAssocID="{8010E582-FC3C-4769-876D-C8FCDB67370B}" presName="LevelTwoTextNode" presStyleLbl="node2" presStyleIdx="0" presStyleCnt="4" custScaleX="122964" custScaleY="160390" custLinFactNeighborX="44230" custLinFactNeighborY="-9572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0F2B90E-2E2D-49D1-8C1B-4CC23072D475}" type="pres">
      <dgm:prSet presAssocID="{8010E582-FC3C-4769-876D-C8FCDB67370B}" presName="level3hierChild" presStyleCnt="0"/>
      <dgm:spPr/>
    </dgm:pt>
    <dgm:pt modelId="{37572EAB-87A8-461F-AEB5-5FE882E7EFDC}" type="pres">
      <dgm:prSet presAssocID="{183032DB-85D5-41ED-92F0-65DE18C8B46F}" presName="conn2-1" presStyleLbl="parChTrans1D2" presStyleIdx="1" presStyleCnt="4"/>
      <dgm:spPr/>
      <dgm:t>
        <a:bodyPr/>
        <a:lstStyle/>
        <a:p>
          <a:endParaRPr lang="el-GR"/>
        </a:p>
      </dgm:t>
    </dgm:pt>
    <dgm:pt modelId="{E8675BDE-9F2A-4715-9B7A-24B1C7703831}" type="pres">
      <dgm:prSet presAssocID="{183032DB-85D5-41ED-92F0-65DE18C8B46F}" presName="connTx" presStyleLbl="parChTrans1D2" presStyleIdx="1" presStyleCnt="4"/>
      <dgm:spPr/>
      <dgm:t>
        <a:bodyPr/>
        <a:lstStyle/>
        <a:p>
          <a:endParaRPr lang="el-GR"/>
        </a:p>
      </dgm:t>
    </dgm:pt>
    <dgm:pt modelId="{A0C90B44-E8AB-4FA0-94DC-ACB700D803C0}" type="pres">
      <dgm:prSet presAssocID="{A959864E-2B2B-4C3F-916C-4905C3F59A59}" presName="root2" presStyleCnt="0"/>
      <dgm:spPr/>
    </dgm:pt>
    <dgm:pt modelId="{16A95A29-D509-41BC-AE6F-993A12D32060}" type="pres">
      <dgm:prSet presAssocID="{A959864E-2B2B-4C3F-916C-4905C3F59A59}" presName="LevelTwoTextNode" presStyleLbl="node2" presStyleIdx="1" presStyleCnt="4" custScaleX="122964" custScaleY="104255" custLinFactNeighborX="44230" custLinFactNeighborY="-70177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BFB596B-2CA6-4586-B0CE-DCDFBFBEF85B}" type="pres">
      <dgm:prSet presAssocID="{A959864E-2B2B-4C3F-916C-4905C3F59A59}" presName="level3hierChild" presStyleCnt="0"/>
      <dgm:spPr/>
    </dgm:pt>
    <dgm:pt modelId="{DF168B19-AAA4-4EE3-A344-C129B7061109}" type="pres">
      <dgm:prSet presAssocID="{7B855B83-148D-44FE-A03D-717C34AEA522}" presName="conn2-1" presStyleLbl="parChTrans1D2" presStyleIdx="2" presStyleCnt="4"/>
      <dgm:spPr/>
      <dgm:t>
        <a:bodyPr/>
        <a:lstStyle/>
        <a:p>
          <a:endParaRPr lang="el-GR"/>
        </a:p>
      </dgm:t>
    </dgm:pt>
    <dgm:pt modelId="{C78B4D12-D5FA-41D0-8DA1-E594997BC7BF}" type="pres">
      <dgm:prSet presAssocID="{7B855B83-148D-44FE-A03D-717C34AEA522}" presName="connTx" presStyleLbl="parChTrans1D2" presStyleIdx="2" presStyleCnt="4"/>
      <dgm:spPr/>
      <dgm:t>
        <a:bodyPr/>
        <a:lstStyle/>
        <a:p>
          <a:endParaRPr lang="el-GR"/>
        </a:p>
      </dgm:t>
    </dgm:pt>
    <dgm:pt modelId="{ADE821B9-B045-44E7-8382-A4AEAD7B95F9}" type="pres">
      <dgm:prSet presAssocID="{5A3C13E0-F231-46E9-8FE2-E5792075FFAF}" presName="root2" presStyleCnt="0"/>
      <dgm:spPr/>
    </dgm:pt>
    <dgm:pt modelId="{28DF55D5-1744-4B80-A502-00A7D8802782}" type="pres">
      <dgm:prSet presAssocID="{5A3C13E0-F231-46E9-8FE2-E5792075FFAF}" presName="LevelTwoTextNode" presStyleLbl="node2" presStyleIdx="2" presStyleCnt="4" custScaleX="122964" custScaleY="120952" custLinFactNeighborX="44230" custLinFactNeighborY="-5165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8A60FF4-688D-4A25-8435-6C89CBAAE015}" type="pres">
      <dgm:prSet presAssocID="{5A3C13E0-F231-46E9-8FE2-E5792075FFAF}" presName="level3hierChild" presStyleCnt="0"/>
      <dgm:spPr/>
    </dgm:pt>
    <dgm:pt modelId="{32A39D68-2A76-44E1-BC22-C0FBA8FBDFA4}" type="pres">
      <dgm:prSet presAssocID="{1DB48AD2-1033-45FF-BEAA-9317460B8D6C}" presName="conn2-1" presStyleLbl="parChTrans1D2" presStyleIdx="3" presStyleCnt="4"/>
      <dgm:spPr/>
      <dgm:t>
        <a:bodyPr/>
        <a:lstStyle/>
        <a:p>
          <a:endParaRPr lang="el-GR"/>
        </a:p>
      </dgm:t>
    </dgm:pt>
    <dgm:pt modelId="{50127D94-2AB5-4866-BB68-A82FE7F59755}" type="pres">
      <dgm:prSet presAssocID="{1DB48AD2-1033-45FF-BEAA-9317460B8D6C}" presName="connTx" presStyleLbl="parChTrans1D2" presStyleIdx="3" presStyleCnt="4"/>
      <dgm:spPr/>
      <dgm:t>
        <a:bodyPr/>
        <a:lstStyle/>
        <a:p>
          <a:endParaRPr lang="el-GR"/>
        </a:p>
      </dgm:t>
    </dgm:pt>
    <dgm:pt modelId="{E19E6136-AC6C-4D26-845E-DEAFA92D370C}" type="pres">
      <dgm:prSet presAssocID="{CD894E8A-CAE5-46FE-8528-84D388420AF5}" presName="root2" presStyleCnt="0"/>
      <dgm:spPr/>
    </dgm:pt>
    <dgm:pt modelId="{2A5E9B87-A428-4FB6-9AF4-A1831DC28BA5}" type="pres">
      <dgm:prSet presAssocID="{CD894E8A-CAE5-46FE-8528-84D388420AF5}" presName="LevelTwoTextNode" presStyleLbl="node2" presStyleIdx="3" presStyleCnt="4" custScaleX="122964" custLinFactNeighborX="44230" custLinFactNeighborY="-2774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27C3B82-2969-410F-B277-0D8DAB739E72}" type="pres">
      <dgm:prSet presAssocID="{CD894E8A-CAE5-46FE-8528-84D388420AF5}" presName="level3hierChild" presStyleCnt="0"/>
      <dgm:spPr/>
    </dgm:pt>
  </dgm:ptLst>
  <dgm:cxnLst>
    <dgm:cxn modelId="{1ABF0D0F-7E81-47FA-B8B7-BF2A8DD0E1C3}" type="presOf" srcId="{CD894E8A-CAE5-46FE-8528-84D388420AF5}" destId="{2A5E9B87-A428-4FB6-9AF4-A1831DC28BA5}" srcOrd="0" destOrd="0" presId="urn:microsoft.com/office/officeart/2005/8/layout/hierarchy2"/>
    <dgm:cxn modelId="{4F218C39-EB43-4FE3-BD38-E23D5E80D693}" type="presOf" srcId="{1410D8FF-8933-4874-99F0-BD9420DF6D3F}" destId="{E5152463-3875-4511-AA55-77429C969A2E}" srcOrd="0" destOrd="0" presId="urn:microsoft.com/office/officeart/2005/8/layout/hierarchy2"/>
    <dgm:cxn modelId="{1CF91880-57AB-419E-B86B-687CA207883E}" srcId="{AEC42532-1ED1-413C-B883-338608D046A4}" destId="{A959864E-2B2B-4C3F-916C-4905C3F59A59}" srcOrd="1" destOrd="0" parTransId="{183032DB-85D5-41ED-92F0-65DE18C8B46F}" sibTransId="{FB89D2BD-353A-4170-A4C1-69C5717E9D13}"/>
    <dgm:cxn modelId="{AB6F74DE-F67C-4C7B-A1ED-982EC3A92FD2}" type="presOf" srcId="{9514ABFD-7D3C-4E3F-8F4C-D9D3059A51AB}" destId="{E3B9E6E2-5506-4BF0-A6F4-A5A6DA7F2312}" srcOrd="0" destOrd="0" presId="urn:microsoft.com/office/officeart/2005/8/layout/hierarchy2"/>
    <dgm:cxn modelId="{37BCC9DF-F97B-4624-9EA9-7AB339E3E8CA}" type="presOf" srcId="{7B855B83-148D-44FE-A03D-717C34AEA522}" destId="{DF168B19-AAA4-4EE3-A344-C129B7061109}" srcOrd="0" destOrd="0" presId="urn:microsoft.com/office/officeart/2005/8/layout/hierarchy2"/>
    <dgm:cxn modelId="{03F0A079-D1A6-4DD6-A36F-685390688E60}" type="presOf" srcId="{1DB48AD2-1033-45FF-BEAA-9317460B8D6C}" destId="{32A39D68-2A76-44E1-BC22-C0FBA8FBDFA4}" srcOrd="0" destOrd="0" presId="urn:microsoft.com/office/officeart/2005/8/layout/hierarchy2"/>
    <dgm:cxn modelId="{E3F3EB55-58EA-4698-8E53-94ADD94184FF}" type="presOf" srcId="{183032DB-85D5-41ED-92F0-65DE18C8B46F}" destId="{37572EAB-87A8-461F-AEB5-5FE882E7EFDC}" srcOrd="0" destOrd="0" presId="urn:microsoft.com/office/officeart/2005/8/layout/hierarchy2"/>
    <dgm:cxn modelId="{7F2FB487-D312-40E7-9279-E2263B320F78}" type="presOf" srcId="{8010E582-FC3C-4769-876D-C8FCDB67370B}" destId="{338D13C3-9AA6-42C9-BD5F-56B720AD2904}" srcOrd="0" destOrd="0" presId="urn:microsoft.com/office/officeart/2005/8/layout/hierarchy2"/>
    <dgm:cxn modelId="{F7C4DEA1-DDE0-45B9-A700-84ADD9477FBE}" type="presOf" srcId="{1DB48AD2-1033-45FF-BEAA-9317460B8D6C}" destId="{50127D94-2AB5-4866-BB68-A82FE7F59755}" srcOrd="1" destOrd="0" presId="urn:microsoft.com/office/officeart/2005/8/layout/hierarchy2"/>
    <dgm:cxn modelId="{C4394670-F9ED-4D20-889C-9F074E27288C}" srcId="{1410D8FF-8933-4874-99F0-BD9420DF6D3F}" destId="{0575B31C-3E62-41FD-8FA2-917FF51A7180}" srcOrd="0" destOrd="0" parTransId="{46702807-9771-4B23-932E-27DE57285181}" sibTransId="{638AC57B-3ABF-43A0-A24A-8A33637C416A}"/>
    <dgm:cxn modelId="{F5D24113-86BE-4787-B19C-65569E9BE8AF}" srcId="{1410D8FF-8933-4874-99F0-BD9420DF6D3F}" destId="{18C63B96-90C6-4519-B899-466D9025D867}" srcOrd="2" destOrd="0" parTransId="{59869666-F407-45BA-8C8F-D9598CF90D80}" sibTransId="{80527168-EEF0-47A9-946D-AB2A61F156D1}"/>
    <dgm:cxn modelId="{1ADAF7C3-0840-4D30-8966-E3953A7681C6}" srcId="{1410D8FF-8933-4874-99F0-BD9420DF6D3F}" destId="{9514ABFD-7D3C-4E3F-8F4C-D9D3059A51AB}" srcOrd="1" destOrd="0" parTransId="{E2AD390E-CE5C-43B2-8CC3-7BE9F1750DA2}" sibTransId="{36A9C19B-6257-4A78-8704-6299E4261219}"/>
    <dgm:cxn modelId="{007C0B04-072B-4955-B6E6-DDA0CD781076}" srcId="{AEC42532-1ED1-413C-B883-338608D046A4}" destId="{5A3C13E0-F231-46E9-8FE2-E5792075FFAF}" srcOrd="2" destOrd="0" parTransId="{7B855B83-148D-44FE-A03D-717C34AEA522}" sibTransId="{126D2AA0-A456-4B76-B71D-16907CE1F31D}"/>
    <dgm:cxn modelId="{4C11DFD3-3537-40AE-B0B8-6306D017A654}" type="presOf" srcId="{A959864E-2B2B-4C3F-916C-4905C3F59A59}" destId="{16A95A29-D509-41BC-AE6F-993A12D32060}" srcOrd="0" destOrd="0" presId="urn:microsoft.com/office/officeart/2005/8/layout/hierarchy2"/>
    <dgm:cxn modelId="{92E0D206-5B57-46CB-9744-2C82AB557ED1}" type="presOf" srcId="{5A3C13E0-F231-46E9-8FE2-E5792075FFAF}" destId="{28DF55D5-1744-4B80-A502-00A7D8802782}" srcOrd="0" destOrd="0" presId="urn:microsoft.com/office/officeart/2005/8/layout/hierarchy2"/>
    <dgm:cxn modelId="{F70E6022-5E4D-422F-9A9A-CBAB741F7B4C}" type="presOf" srcId="{0575B31C-3E62-41FD-8FA2-917FF51A7180}" destId="{FDD2C126-0205-47CC-8D61-79513A28F2B8}" srcOrd="0" destOrd="0" presId="urn:microsoft.com/office/officeart/2005/8/layout/hierarchy2"/>
    <dgm:cxn modelId="{4030994F-19A5-4C8B-97DB-484B01C470D8}" srcId="{AEC42532-1ED1-413C-B883-338608D046A4}" destId="{CD894E8A-CAE5-46FE-8528-84D388420AF5}" srcOrd="3" destOrd="0" parTransId="{1DB48AD2-1033-45FF-BEAA-9317460B8D6C}" sibTransId="{A1153122-1210-4655-9808-1ED69AD0D998}"/>
    <dgm:cxn modelId="{5608AB18-3F41-424C-ADB3-2CC6DDFD5817}" srcId="{1410D8FF-8933-4874-99F0-BD9420DF6D3F}" destId="{AEC42532-1ED1-413C-B883-338608D046A4}" srcOrd="3" destOrd="0" parTransId="{FBC24CBA-221D-4835-8F43-D551525366BB}" sibTransId="{584D6B97-EDF2-42F6-8D5D-58C8DA089F68}"/>
    <dgm:cxn modelId="{61B9C6A4-D407-4097-81D1-EA7B4433C9FC}" type="presOf" srcId="{AEC42532-1ED1-413C-B883-338608D046A4}" destId="{F7A2B8D5-052B-419E-99CA-CE9E4338FF0E}" srcOrd="0" destOrd="0" presId="urn:microsoft.com/office/officeart/2005/8/layout/hierarchy2"/>
    <dgm:cxn modelId="{AEEB303B-EDB4-470C-BD7F-4AFF9669FA28}" type="presOf" srcId="{183032DB-85D5-41ED-92F0-65DE18C8B46F}" destId="{E8675BDE-9F2A-4715-9B7A-24B1C7703831}" srcOrd="1" destOrd="0" presId="urn:microsoft.com/office/officeart/2005/8/layout/hierarchy2"/>
    <dgm:cxn modelId="{EF16FE69-1012-4E69-A7EE-0D50442E069B}" type="presOf" srcId="{AAE5A01B-E77D-40B1-8706-1758ADB462F3}" destId="{035BB046-BBD8-41F4-BF55-531AE101821D}" srcOrd="0" destOrd="0" presId="urn:microsoft.com/office/officeart/2005/8/layout/hierarchy2"/>
    <dgm:cxn modelId="{B1D9C993-40E6-4FDD-B2F6-85B6C2D9E771}" type="presOf" srcId="{18C63B96-90C6-4519-B899-466D9025D867}" destId="{9348B6C3-9B1A-469B-88EE-7DFC2517AE4F}" srcOrd="0" destOrd="0" presId="urn:microsoft.com/office/officeart/2005/8/layout/hierarchy2"/>
    <dgm:cxn modelId="{B0B36A72-B25C-40ED-B75F-541D9B4FA9B7}" srcId="{AEC42532-1ED1-413C-B883-338608D046A4}" destId="{8010E582-FC3C-4769-876D-C8FCDB67370B}" srcOrd="0" destOrd="0" parTransId="{AAE5A01B-E77D-40B1-8706-1758ADB462F3}" sibTransId="{27A98572-E209-481A-BB54-6B018C4E3DD0}"/>
    <dgm:cxn modelId="{90BAC318-6D4B-49E1-BADE-C79933A4B207}" type="presOf" srcId="{AAE5A01B-E77D-40B1-8706-1758ADB462F3}" destId="{9914E8CC-6F66-4809-A1A4-1992D7A2025A}" srcOrd="1" destOrd="0" presId="urn:microsoft.com/office/officeart/2005/8/layout/hierarchy2"/>
    <dgm:cxn modelId="{81CDA7ED-894D-47E5-876F-D3A24F3BD8AB}" type="presOf" srcId="{7B855B83-148D-44FE-A03D-717C34AEA522}" destId="{C78B4D12-D5FA-41D0-8DA1-E594997BC7BF}" srcOrd="1" destOrd="0" presId="urn:microsoft.com/office/officeart/2005/8/layout/hierarchy2"/>
    <dgm:cxn modelId="{CCA80214-21FE-4A1D-8C27-3570039A967E}" type="presParOf" srcId="{E5152463-3875-4511-AA55-77429C969A2E}" destId="{12E04193-7E94-401F-8E0C-F6B33BD5875F}" srcOrd="0" destOrd="0" presId="urn:microsoft.com/office/officeart/2005/8/layout/hierarchy2"/>
    <dgm:cxn modelId="{E76BB80B-EEC6-4C5E-AD79-DC8D4C110FCB}" type="presParOf" srcId="{12E04193-7E94-401F-8E0C-F6B33BD5875F}" destId="{FDD2C126-0205-47CC-8D61-79513A28F2B8}" srcOrd="0" destOrd="0" presId="urn:microsoft.com/office/officeart/2005/8/layout/hierarchy2"/>
    <dgm:cxn modelId="{0797F9FE-2152-4EC3-A297-B3090B56FE06}" type="presParOf" srcId="{12E04193-7E94-401F-8E0C-F6B33BD5875F}" destId="{6AB39946-179F-46EB-A040-576B537618D7}" srcOrd="1" destOrd="0" presId="urn:microsoft.com/office/officeart/2005/8/layout/hierarchy2"/>
    <dgm:cxn modelId="{764ED85B-4D06-4CB5-B5C8-AB6B0BE5D39A}" type="presParOf" srcId="{E5152463-3875-4511-AA55-77429C969A2E}" destId="{0B4DA658-FF04-4629-A6C0-5C2D47048917}" srcOrd="1" destOrd="0" presId="urn:microsoft.com/office/officeart/2005/8/layout/hierarchy2"/>
    <dgm:cxn modelId="{37880E78-9941-4B57-ADFD-04473D36EBFF}" type="presParOf" srcId="{0B4DA658-FF04-4629-A6C0-5C2D47048917}" destId="{E3B9E6E2-5506-4BF0-A6F4-A5A6DA7F2312}" srcOrd="0" destOrd="0" presId="urn:microsoft.com/office/officeart/2005/8/layout/hierarchy2"/>
    <dgm:cxn modelId="{BD370B09-8775-4963-A74D-5EED06730710}" type="presParOf" srcId="{0B4DA658-FF04-4629-A6C0-5C2D47048917}" destId="{8B696009-1D2A-4A20-B3C1-1D82850ACF83}" srcOrd="1" destOrd="0" presId="urn:microsoft.com/office/officeart/2005/8/layout/hierarchy2"/>
    <dgm:cxn modelId="{0B684A47-6589-4A64-A84F-9CB8234AB8AB}" type="presParOf" srcId="{E5152463-3875-4511-AA55-77429C969A2E}" destId="{FC8D897C-37BC-4E97-89D3-5BB0D60ECFBE}" srcOrd="2" destOrd="0" presId="urn:microsoft.com/office/officeart/2005/8/layout/hierarchy2"/>
    <dgm:cxn modelId="{EC2B6C82-5C64-4C23-9183-31E286653046}" type="presParOf" srcId="{FC8D897C-37BC-4E97-89D3-5BB0D60ECFBE}" destId="{9348B6C3-9B1A-469B-88EE-7DFC2517AE4F}" srcOrd="0" destOrd="0" presId="urn:microsoft.com/office/officeart/2005/8/layout/hierarchy2"/>
    <dgm:cxn modelId="{92B9029E-D0CA-46FC-A4F3-037993096658}" type="presParOf" srcId="{FC8D897C-37BC-4E97-89D3-5BB0D60ECFBE}" destId="{F75B794C-CE5B-45D0-AF21-C27AB5E05232}" srcOrd="1" destOrd="0" presId="urn:microsoft.com/office/officeart/2005/8/layout/hierarchy2"/>
    <dgm:cxn modelId="{026FDCBB-D9E0-4298-84EB-4C275D54C8CE}" type="presParOf" srcId="{E5152463-3875-4511-AA55-77429C969A2E}" destId="{741AF441-53A4-4656-AFE3-AE30ACA74F40}" srcOrd="3" destOrd="0" presId="urn:microsoft.com/office/officeart/2005/8/layout/hierarchy2"/>
    <dgm:cxn modelId="{AD56BADD-F38A-43C0-AF83-F04CE3B8F5B2}" type="presParOf" srcId="{741AF441-53A4-4656-AFE3-AE30ACA74F40}" destId="{F7A2B8D5-052B-419E-99CA-CE9E4338FF0E}" srcOrd="0" destOrd="0" presId="urn:microsoft.com/office/officeart/2005/8/layout/hierarchy2"/>
    <dgm:cxn modelId="{1F9FB126-C239-4DEE-858F-8787E2AEE214}" type="presParOf" srcId="{741AF441-53A4-4656-AFE3-AE30ACA74F40}" destId="{0032CFEC-9E25-41A7-8354-157A7023323A}" srcOrd="1" destOrd="0" presId="urn:microsoft.com/office/officeart/2005/8/layout/hierarchy2"/>
    <dgm:cxn modelId="{79E18947-A77B-4069-9694-78943E14275E}" type="presParOf" srcId="{0032CFEC-9E25-41A7-8354-157A7023323A}" destId="{035BB046-BBD8-41F4-BF55-531AE101821D}" srcOrd="0" destOrd="0" presId="urn:microsoft.com/office/officeart/2005/8/layout/hierarchy2"/>
    <dgm:cxn modelId="{B5DB4330-E5FD-4D17-AC6D-800DFF390820}" type="presParOf" srcId="{035BB046-BBD8-41F4-BF55-531AE101821D}" destId="{9914E8CC-6F66-4809-A1A4-1992D7A2025A}" srcOrd="0" destOrd="0" presId="urn:microsoft.com/office/officeart/2005/8/layout/hierarchy2"/>
    <dgm:cxn modelId="{BC90C195-88BC-4562-ABA5-A96A2FAF3D2D}" type="presParOf" srcId="{0032CFEC-9E25-41A7-8354-157A7023323A}" destId="{537D19B6-87F7-43A5-8839-60E857E7B6C1}" srcOrd="1" destOrd="0" presId="urn:microsoft.com/office/officeart/2005/8/layout/hierarchy2"/>
    <dgm:cxn modelId="{7694EC79-FB36-4031-A35E-5BB49D05C5B8}" type="presParOf" srcId="{537D19B6-87F7-43A5-8839-60E857E7B6C1}" destId="{338D13C3-9AA6-42C9-BD5F-56B720AD2904}" srcOrd="0" destOrd="0" presId="urn:microsoft.com/office/officeart/2005/8/layout/hierarchy2"/>
    <dgm:cxn modelId="{BCF740F6-8D75-4E36-B3A5-7A98961D6B1E}" type="presParOf" srcId="{537D19B6-87F7-43A5-8839-60E857E7B6C1}" destId="{D0F2B90E-2E2D-49D1-8C1B-4CC23072D475}" srcOrd="1" destOrd="0" presId="urn:microsoft.com/office/officeart/2005/8/layout/hierarchy2"/>
    <dgm:cxn modelId="{6E92DD84-E2C3-4D94-BE5A-CD0C57153895}" type="presParOf" srcId="{0032CFEC-9E25-41A7-8354-157A7023323A}" destId="{37572EAB-87A8-461F-AEB5-5FE882E7EFDC}" srcOrd="2" destOrd="0" presId="urn:microsoft.com/office/officeart/2005/8/layout/hierarchy2"/>
    <dgm:cxn modelId="{F0EAB646-FCC7-4724-9E48-1193546D403E}" type="presParOf" srcId="{37572EAB-87A8-461F-AEB5-5FE882E7EFDC}" destId="{E8675BDE-9F2A-4715-9B7A-24B1C7703831}" srcOrd="0" destOrd="0" presId="urn:microsoft.com/office/officeart/2005/8/layout/hierarchy2"/>
    <dgm:cxn modelId="{A98D25B2-4360-483B-8BE9-C982BC8B1D59}" type="presParOf" srcId="{0032CFEC-9E25-41A7-8354-157A7023323A}" destId="{A0C90B44-E8AB-4FA0-94DC-ACB700D803C0}" srcOrd="3" destOrd="0" presId="urn:microsoft.com/office/officeart/2005/8/layout/hierarchy2"/>
    <dgm:cxn modelId="{9C3B4E56-5906-4860-94B3-1795B0179326}" type="presParOf" srcId="{A0C90B44-E8AB-4FA0-94DC-ACB700D803C0}" destId="{16A95A29-D509-41BC-AE6F-993A12D32060}" srcOrd="0" destOrd="0" presId="urn:microsoft.com/office/officeart/2005/8/layout/hierarchy2"/>
    <dgm:cxn modelId="{24A9261A-A42B-417E-89FB-042AB281B02C}" type="presParOf" srcId="{A0C90B44-E8AB-4FA0-94DC-ACB700D803C0}" destId="{2BFB596B-2CA6-4586-B0CE-DCDFBFBEF85B}" srcOrd="1" destOrd="0" presId="urn:microsoft.com/office/officeart/2005/8/layout/hierarchy2"/>
    <dgm:cxn modelId="{759ACC19-8AE2-40D2-886F-FEB36C74CCFE}" type="presParOf" srcId="{0032CFEC-9E25-41A7-8354-157A7023323A}" destId="{DF168B19-AAA4-4EE3-A344-C129B7061109}" srcOrd="4" destOrd="0" presId="urn:microsoft.com/office/officeart/2005/8/layout/hierarchy2"/>
    <dgm:cxn modelId="{AD73969C-620D-4196-873C-9C9CED332457}" type="presParOf" srcId="{DF168B19-AAA4-4EE3-A344-C129B7061109}" destId="{C78B4D12-D5FA-41D0-8DA1-E594997BC7BF}" srcOrd="0" destOrd="0" presId="urn:microsoft.com/office/officeart/2005/8/layout/hierarchy2"/>
    <dgm:cxn modelId="{1F4ED490-C57A-48A4-9951-A1036A06B0A3}" type="presParOf" srcId="{0032CFEC-9E25-41A7-8354-157A7023323A}" destId="{ADE821B9-B045-44E7-8382-A4AEAD7B95F9}" srcOrd="5" destOrd="0" presId="urn:microsoft.com/office/officeart/2005/8/layout/hierarchy2"/>
    <dgm:cxn modelId="{93C67C2E-0C92-45AE-BD5D-EC8221322208}" type="presParOf" srcId="{ADE821B9-B045-44E7-8382-A4AEAD7B95F9}" destId="{28DF55D5-1744-4B80-A502-00A7D8802782}" srcOrd="0" destOrd="0" presId="urn:microsoft.com/office/officeart/2005/8/layout/hierarchy2"/>
    <dgm:cxn modelId="{908658AB-6271-4508-BF44-CC1DB0BD1EA7}" type="presParOf" srcId="{ADE821B9-B045-44E7-8382-A4AEAD7B95F9}" destId="{B8A60FF4-688D-4A25-8435-6C89CBAAE015}" srcOrd="1" destOrd="0" presId="urn:microsoft.com/office/officeart/2005/8/layout/hierarchy2"/>
    <dgm:cxn modelId="{E394135A-9F7A-4BD2-BB2A-B728A80EDC32}" type="presParOf" srcId="{0032CFEC-9E25-41A7-8354-157A7023323A}" destId="{32A39D68-2A76-44E1-BC22-C0FBA8FBDFA4}" srcOrd="6" destOrd="0" presId="urn:microsoft.com/office/officeart/2005/8/layout/hierarchy2"/>
    <dgm:cxn modelId="{8DC3BA40-07AE-4406-8348-3DF7ABC77F5D}" type="presParOf" srcId="{32A39D68-2A76-44E1-BC22-C0FBA8FBDFA4}" destId="{50127D94-2AB5-4866-BB68-A82FE7F59755}" srcOrd="0" destOrd="0" presId="urn:microsoft.com/office/officeart/2005/8/layout/hierarchy2"/>
    <dgm:cxn modelId="{06E0BA69-647C-4AE6-AF03-9E9AE38A7104}" type="presParOf" srcId="{0032CFEC-9E25-41A7-8354-157A7023323A}" destId="{E19E6136-AC6C-4D26-845E-DEAFA92D370C}" srcOrd="7" destOrd="0" presId="urn:microsoft.com/office/officeart/2005/8/layout/hierarchy2"/>
    <dgm:cxn modelId="{2DA91F94-2809-4EC9-B93C-2036E905D835}" type="presParOf" srcId="{E19E6136-AC6C-4D26-845E-DEAFA92D370C}" destId="{2A5E9B87-A428-4FB6-9AF4-A1831DC28BA5}" srcOrd="0" destOrd="0" presId="urn:microsoft.com/office/officeart/2005/8/layout/hierarchy2"/>
    <dgm:cxn modelId="{FF5E1F7A-571A-4E13-BEE9-2EAAAB264479}" type="presParOf" srcId="{E19E6136-AC6C-4D26-845E-DEAFA92D370C}" destId="{627C3B82-2969-410F-B277-0D8DAB739E72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E13B8-753E-455F-A264-BC0600EED32A}">
      <dsp:nvSpPr>
        <dsp:cNvPr id="0" name=""/>
        <dsp:cNvSpPr/>
      </dsp:nvSpPr>
      <dsp:spPr>
        <a:xfrm rot="10800000">
          <a:off x="873978" y="2002"/>
          <a:ext cx="3600420" cy="8640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3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>
              <a:solidFill>
                <a:srgbClr val="FFFF00"/>
              </a:solidFill>
            </a:rPr>
            <a:t>2.983 </a:t>
          </a:r>
          <a:endParaRPr lang="el-GR" sz="2000" b="1" kern="1200" dirty="0">
            <a:solidFill>
              <a:srgbClr val="FFFF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/>
            <a:t>προπτυχιακοί φοιτητές</a:t>
          </a:r>
        </a:p>
      </dsp:txBody>
      <dsp:txXfrm rot="10800000">
        <a:off x="1089998" y="2002"/>
        <a:ext cx="3384400" cy="864081"/>
      </dsp:txXfrm>
    </dsp:sp>
    <dsp:sp modelId="{440E40C6-A3E4-41D0-8CCA-538674DA9F63}">
      <dsp:nvSpPr>
        <dsp:cNvPr id="0" name=""/>
        <dsp:cNvSpPr/>
      </dsp:nvSpPr>
      <dsp:spPr>
        <a:xfrm>
          <a:off x="566161" y="2002"/>
          <a:ext cx="864081" cy="86408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9F31B-F1A5-4593-BD58-564F39095232}">
      <dsp:nvSpPr>
        <dsp:cNvPr id="0" name=""/>
        <dsp:cNvSpPr/>
      </dsp:nvSpPr>
      <dsp:spPr>
        <a:xfrm rot="10800000">
          <a:off x="873978" y="1124019"/>
          <a:ext cx="3600420" cy="8640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3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>
              <a:solidFill>
                <a:srgbClr val="FFFF00"/>
              </a:solidFill>
            </a:rPr>
            <a:t>3.512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/>
            <a:t>Μεταπτυχιακοί φοιτητές</a:t>
          </a:r>
        </a:p>
      </dsp:txBody>
      <dsp:txXfrm rot="10800000">
        <a:off x="1089998" y="1124019"/>
        <a:ext cx="3384400" cy="864081"/>
      </dsp:txXfrm>
    </dsp:sp>
    <dsp:sp modelId="{1FCA16B0-29D6-4F45-8295-A01DEDBBDD60}">
      <dsp:nvSpPr>
        <dsp:cNvPr id="0" name=""/>
        <dsp:cNvSpPr/>
      </dsp:nvSpPr>
      <dsp:spPr>
        <a:xfrm>
          <a:off x="566161" y="1124019"/>
          <a:ext cx="864081" cy="86408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89595-18BD-4E0C-9D7C-F95B9916D779}">
      <dsp:nvSpPr>
        <dsp:cNvPr id="0" name=""/>
        <dsp:cNvSpPr/>
      </dsp:nvSpPr>
      <dsp:spPr>
        <a:xfrm rot="10800000">
          <a:off x="942836" y="2246035"/>
          <a:ext cx="3508610" cy="8640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3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>
              <a:solidFill>
                <a:srgbClr val="FFFF00"/>
              </a:solidFill>
            </a:rPr>
            <a:t>7.052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/>
            <a:t>Διδάκτορες</a:t>
          </a:r>
        </a:p>
      </dsp:txBody>
      <dsp:txXfrm rot="10800000">
        <a:off x="1158856" y="2246035"/>
        <a:ext cx="3292590" cy="864081"/>
      </dsp:txXfrm>
    </dsp:sp>
    <dsp:sp modelId="{15F6C4C5-C458-40BF-A5A3-EEA4F4BCB1EF}">
      <dsp:nvSpPr>
        <dsp:cNvPr id="0" name=""/>
        <dsp:cNvSpPr/>
      </dsp:nvSpPr>
      <dsp:spPr>
        <a:xfrm>
          <a:off x="589113" y="2246035"/>
          <a:ext cx="864081" cy="86408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E13B8-753E-455F-A264-BC0600EED32A}">
      <dsp:nvSpPr>
        <dsp:cNvPr id="0" name=""/>
        <dsp:cNvSpPr/>
      </dsp:nvSpPr>
      <dsp:spPr>
        <a:xfrm rot="10800000">
          <a:off x="1075555" y="321"/>
          <a:ext cx="3639284" cy="6355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271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>
              <a:solidFill>
                <a:srgbClr val="FFFF00"/>
              </a:solidFill>
            </a:rPr>
            <a:t>59</a:t>
          </a:r>
          <a:r>
            <a:rPr lang="el-GR" sz="2900" kern="1200" dirty="0"/>
            <a:t> Κλινικές</a:t>
          </a:r>
        </a:p>
      </dsp:txBody>
      <dsp:txXfrm rot="10800000">
        <a:off x="1234449" y="321"/>
        <a:ext cx="3480390" cy="635576"/>
      </dsp:txXfrm>
    </dsp:sp>
    <dsp:sp modelId="{440E40C6-A3E4-41D0-8CCA-538674DA9F63}">
      <dsp:nvSpPr>
        <dsp:cNvPr id="0" name=""/>
        <dsp:cNvSpPr/>
      </dsp:nvSpPr>
      <dsp:spPr>
        <a:xfrm>
          <a:off x="757767" y="321"/>
          <a:ext cx="635576" cy="63557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4159F31B-F1A5-4593-BD58-564F39095232}">
      <dsp:nvSpPr>
        <dsp:cNvPr id="0" name=""/>
        <dsp:cNvSpPr/>
      </dsp:nvSpPr>
      <dsp:spPr>
        <a:xfrm rot="10800000">
          <a:off x="1075555" y="825621"/>
          <a:ext cx="3639284" cy="6355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271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>
              <a:solidFill>
                <a:srgbClr val="FFFF00"/>
              </a:solidFill>
            </a:rPr>
            <a:t>28</a:t>
          </a:r>
          <a:r>
            <a:rPr lang="el-GR" sz="2900" kern="1200" dirty="0"/>
            <a:t> εργαστήρια</a:t>
          </a:r>
        </a:p>
      </dsp:txBody>
      <dsp:txXfrm rot="10800000">
        <a:off x="1234449" y="825621"/>
        <a:ext cx="3480390" cy="635576"/>
      </dsp:txXfrm>
    </dsp:sp>
    <dsp:sp modelId="{1FCA16B0-29D6-4F45-8295-A01DEDBBDD60}">
      <dsp:nvSpPr>
        <dsp:cNvPr id="0" name=""/>
        <dsp:cNvSpPr/>
      </dsp:nvSpPr>
      <dsp:spPr>
        <a:xfrm>
          <a:off x="757767" y="825621"/>
          <a:ext cx="635576" cy="63557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F4589595-18BD-4E0C-9D7C-F95B9916D779}">
      <dsp:nvSpPr>
        <dsp:cNvPr id="0" name=""/>
        <dsp:cNvSpPr/>
      </dsp:nvSpPr>
      <dsp:spPr>
        <a:xfrm rot="10800000">
          <a:off x="1075555" y="1650922"/>
          <a:ext cx="3639284" cy="6355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271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>
              <a:solidFill>
                <a:srgbClr val="FFFF00"/>
              </a:solidFill>
            </a:rPr>
            <a:t>5</a:t>
          </a:r>
          <a:r>
            <a:rPr lang="el-GR" sz="2900" kern="1200" dirty="0"/>
            <a:t> Μουσεία</a:t>
          </a:r>
        </a:p>
      </dsp:txBody>
      <dsp:txXfrm rot="10800000">
        <a:off x="1234449" y="1650922"/>
        <a:ext cx="3480390" cy="635576"/>
      </dsp:txXfrm>
    </dsp:sp>
    <dsp:sp modelId="{15F6C4C5-C458-40BF-A5A3-EEA4F4BCB1EF}">
      <dsp:nvSpPr>
        <dsp:cNvPr id="0" name=""/>
        <dsp:cNvSpPr/>
      </dsp:nvSpPr>
      <dsp:spPr>
        <a:xfrm>
          <a:off x="757767" y="1650922"/>
          <a:ext cx="635576" cy="63557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C9EEC1E-C1EA-4CB5-9C13-2710EBCF12D5}">
      <dsp:nvSpPr>
        <dsp:cNvPr id="0" name=""/>
        <dsp:cNvSpPr/>
      </dsp:nvSpPr>
      <dsp:spPr>
        <a:xfrm rot="10800000">
          <a:off x="1075555" y="2476222"/>
          <a:ext cx="3639284" cy="6355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271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dirty="0">
              <a:solidFill>
                <a:srgbClr val="FFFF00"/>
              </a:solidFill>
            </a:rPr>
            <a:t>575</a:t>
          </a:r>
          <a:r>
            <a:rPr lang="el-GR" sz="2900" kern="1200" dirty="0"/>
            <a:t> Μέλη ΔΕΠ</a:t>
          </a:r>
        </a:p>
      </dsp:txBody>
      <dsp:txXfrm rot="10800000">
        <a:off x="1234449" y="2476222"/>
        <a:ext cx="3480390" cy="635576"/>
      </dsp:txXfrm>
    </dsp:sp>
    <dsp:sp modelId="{B3E1E20C-AEEB-4E5C-8478-22C3C4A707A8}">
      <dsp:nvSpPr>
        <dsp:cNvPr id="0" name=""/>
        <dsp:cNvSpPr/>
      </dsp:nvSpPr>
      <dsp:spPr>
        <a:xfrm>
          <a:off x="757767" y="2476222"/>
          <a:ext cx="635576" cy="63557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2C126-0205-47CC-8D61-79513A28F2B8}">
      <dsp:nvSpPr>
        <dsp:cNvPr id="0" name=""/>
        <dsp:cNvSpPr/>
      </dsp:nvSpPr>
      <dsp:spPr>
        <a:xfrm>
          <a:off x="2031920" y="4905194"/>
          <a:ext cx="2216551" cy="99946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>
              <a:solidFill>
                <a:srgbClr val="002060"/>
              </a:solidFill>
            </a:rPr>
            <a:t>Διεθνείς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>
              <a:solidFill>
                <a:srgbClr val="002060"/>
              </a:solidFill>
            </a:rPr>
            <a:t> Συνεργασίες</a:t>
          </a:r>
        </a:p>
      </dsp:txBody>
      <dsp:txXfrm>
        <a:off x="2061193" y="4934467"/>
        <a:ext cx="2158005" cy="940915"/>
      </dsp:txXfrm>
    </dsp:sp>
    <dsp:sp modelId="{E3B9E6E2-5506-4BF0-A6F4-A5A6DA7F2312}">
      <dsp:nvSpPr>
        <dsp:cNvPr id="0" name=""/>
        <dsp:cNvSpPr/>
      </dsp:nvSpPr>
      <dsp:spPr>
        <a:xfrm>
          <a:off x="648582" y="3265690"/>
          <a:ext cx="2189166" cy="944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/>
            <a:t>Βασική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/>
            <a:t>Έρευνα</a:t>
          </a:r>
        </a:p>
      </dsp:txBody>
      <dsp:txXfrm>
        <a:off x="676240" y="3293348"/>
        <a:ext cx="2133850" cy="889006"/>
      </dsp:txXfrm>
    </dsp:sp>
    <dsp:sp modelId="{9348B6C3-9B1A-469B-88EE-7DFC2517AE4F}">
      <dsp:nvSpPr>
        <dsp:cNvPr id="0" name=""/>
        <dsp:cNvSpPr/>
      </dsp:nvSpPr>
      <dsp:spPr>
        <a:xfrm>
          <a:off x="633284" y="1938256"/>
          <a:ext cx="2189166" cy="97991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/>
            <a:t>Μεταφραστική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/>
            <a:t>Έρευνα</a:t>
          </a:r>
        </a:p>
      </dsp:txBody>
      <dsp:txXfrm>
        <a:off x="661985" y="1966957"/>
        <a:ext cx="2131764" cy="922512"/>
      </dsp:txXfrm>
    </dsp:sp>
    <dsp:sp modelId="{F7A2B8D5-052B-419E-99CA-CE9E4338FF0E}">
      <dsp:nvSpPr>
        <dsp:cNvPr id="0" name=""/>
        <dsp:cNvSpPr/>
      </dsp:nvSpPr>
      <dsp:spPr>
        <a:xfrm>
          <a:off x="624351" y="584465"/>
          <a:ext cx="2168353" cy="94432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>
              <a:solidFill>
                <a:schemeClr val="bg1"/>
              </a:solidFill>
            </a:rPr>
            <a:t>Κλινική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>
              <a:solidFill>
                <a:schemeClr val="bg1"/>
              </a:solidFill>
            </a:rPr>
            <a:t>Έρευνα</a:t>
          </a:r>
        </a:p>
      </dsp:txBody>
      <dsp:txXfrm>
        <a:off x="652009" y="612123"/>
        <a:ext cx="2113037" cy="889006"/>
      </dsp:txXfrm>
    </dsp:sp>
    <dsp:sp modelId="{035BB046-BBD8-41F4-BF55-531AE101821D}">
      <dsp:nvSpPr>
        <dsp:cNvPr id="0" name=""/>
        <dsp:cNvSpPr/>
      </dsp:nvSpPr>
      <dsp:spPr>
        <a:xfrm rot="149624">
          <a:off x="2791425" y="1102006"/>
          <a:ext cx="2702415" cy="26824"/>
        </a:xfrm>
        <a:custGeom>
          <a:avLst/>
          <a:gdLst/>
          <a:ahLst/>
          <a:cxnLst/>
          <a:rect l="0" t="0" r="0" b="0"/>
          <a:pathLst>
            <a:path>
              <a:moveTo>
                <a:pt x="0" y="13412"/>
              </a:moveTo>
              <a:lnTo>
                <a:pt x="2702415" y="1341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900" b="1" kern="1200"/>
        </a:p>
      </dsp:txBody>
      <dsp:txXfrm>
        <a:off x="4075072" y="1047858"/>
        <a:ext cx="135120" cy="135120"/>
      </dsp:txXfrm>
    </dsp:sp>
    <dsp:sp modelId="{338D13C3-9AA6-42C9-BD5F-56B720AD2904}">
      <dsp:nvSpPr>
        <dsp:cNvPr id="0" name=""/>
        <dsp:cNvSpPr/>
      </dsp:nvSpPr>
      <dsp:spPr>
        <a:xfrm>
          <a:off x="5492560" y="416910"/>
          <a:ext cx="2322353" cy="151459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b="1" kern="1200" dirty="0">
              <a:solidFill>
                <a:srgbClr val="C00000"/>
              </a:solidFill>
            </a:rPr>
            <a:t>Εφαρμοσμένη &amp;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800" b="1" kern="1200" dirty="0">
              <a:solidFill>
                <a:srgbClr val="C00000"/>
              </a:solidFill>
            </a:rPr>
            <a:t>Ανάπτυξη/εφαρμογή καινοτόμων διαγνωστικών μεθόδων</a:t>
          </a:r>
          <a:endParaRPr lang="el-GR" sz="2800" b="1" kern="1200" dirty="0">
            <a:solidFill>
              <a:srgbClr val="C00000"/>
            </a:solidFill>
          </a:endParaRPr>
        </a:p>
      </dsp:txBody>
      <dsp:txXfrm>
        <a:off x="5536921" y="461271"/>
        <a:ext cx="2233631" cy="1425876"/>
      </dsp:txXfrm>
    </dsp:sp>
    <dsp:sp modelId="{37572EAB-87A8-461F-AEB5-5FE882E7EFDC}">
      <dsp:nvSpPr>
        <dsp:cNvPr id="0" name=""/>
        <dsp:cNvSpPr/>
      </dsp:nvSpPr>
      <dsp:spPr>
        <a:xfrm rot="1977053">
          <a:off x="2533923" y="1918224"/>
          <a:ext cx="3217419" cy="26824"/>
        </a:xfrm>
        <a:custGeom>
          <a:avLst/>
          <a:gdLst/>
          <a:ahLst/>
          <a:cxnLst/>
          <a:rect l="0" t="0" r="0" b="0"/>
          <a:pathLst>
            <a:path>
              <a:moveTo>
                <a:pt x="0" y="13412"/>
              </a:moveTo>
              <a:lnTo>
                <a:pt x="3217419" y="1341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100" b="1" kern="1200"/>
        </a:p>
      </dsp:txBody>
      <dsp:txXfrm>
        <a:off x="4062197" y="1851201"/>
        <a:ext cx="160870" cy="160870"/>
      </dsp:txXfrm>
    </dsp:sp>
    <dsp:sp modelId="{16A95A29-D509-41BC-AE6F-993A12D32060}">
      <dsp:nvSpPr>
        <dsp:cNvPr id="0" name=""/>
        <dsp:cNvSpPr/>
      </dsp:nvSpPr>
      <dsp:spPr>
        <a:xfrm>
          <a:off x="5492560" y="2314394"/>
          <a:ext cx="2322353" cy="98450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b="1" kern="1200" dirty="0">
              <a:solidFill>
                <a:srgbClr val="C00000"/>
              </a:solidFill>
            </a:rPr>
            <a:t>Ανάπτυξη/μελέτη καινοτόμων </a:t>
          </a:r>
          <a:r>
            <a:rPr lang="el-GR" sz="2000" b="1" kern="1200" dirty="0" smtClean="0">
              <a:solidFill>
                <a:srgbClr val="C00000"/>
              </a:solidFill>
            </a:rPr>
            <a:t>θεραπειών</a:t>
          </a:r>
          <a:endParaRPr lang="el-GR" sz="2000" b="1" kern="1200" dirty="0">
            <a:solidFill>
              <a:srgbClr val="C00000"/>
            </a:solidFill>
          </a:endParaRPr>
        </a:p>
      </dsp:txBody>
      <dsp:txXfrm>
        <a:off x="5521395" y="2343229"/>
        <a:ext cx="2264683" cy="926833"/>
      </dsp:txXfrm>
    </dsp:sp>
    <dsp:sp modelId="{DF168B19-AAA4-4EE3-A344-C129B7061109}">
      <dsp:nvSpPr>
        <dsp:cNvPr id="0" name=""/>
        <dsp:cNvSpPr/>
      </dsp:nvSpPr>
      <dsp:spPr>
        <a:xfrm rot="2953127">
          <a:off x="2075907" y="2608158"/>
          <a:ext cx="4133450" cy="26824"/>
        </a:xfrm>
        <a:custGeom>
          <a:avLst/>
          <a:gdLst/>
          <a:ahLst/>
          <a:cxnLst/>
          <a:rect l="0" t="0" r="0" b="0"/>
          <a:pathLst>
            <a:path>
              <a:moveTo>
                <a:pt x="0" y="13412"/>
              </a:moveTo>
              <a:lnTo>
                <a:pt x="4133450" y="1341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1" kern="1200"/>
        </a:p>
      </dsp:txBody>
      <dsp:txXfrm>
        <a:off x="4039296" y="2518234"/>
        <a:ext cx="206672" cy="206672"/>
      </dsp:txXfrm>
    </dsp:sp>
    <dsp:sp modelId="{28DF55D5-1744-4B80-A502-00A7D8802782}">
      <dsp:nvSpPr>
        <dsp:cNvPr id="0" name=""/>
        <dsp:cNvSpPr/>
      </dsp:nvSpPr>
      <dsp:spPr>
        <a:xfrm>
          <a:off x="5492560" y="3615424"/>
          <a:ext cx="2322353" cy="114217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000" b="1" kern="1200" dirty="0">
              <a:solidFill>
                <a:srgbClr val="C00000"/>
              </a:solidFill>
            </a:rPr>
            <a:t>Νέες διεθνείς κατευθυντήριες οδηγίες</a:t>
          </a:r>
        </a:p>
      </dsp:txBody>
      <dsp:txXfrm>
        <a:off x="5526013" y="3648877"/>
        <a:ext cx="2255447" cy="1075271"/>
      </dsp:txXfrm>
    </dsp:sp>
    <dsp:sp modelId="{32A39D68-2A76-44E1-BC22-C0FBA8FBDFA4}">
      <dsp:nvSpPr>
        <dsp:cNvPr id="0" name=""/>
        <dsp:cNvSpPr/>
      </dsp:nvSpPr>
      <dsp:spPr>
        <a:xfrm rot="3555864">
          <a:off x="1501293" y="3313538"/>
          <a:ext cx="5282679" cy="26824"/>
        </a:xfrm>
        <a:custGeom>
          <a:avLst/>
          <a:gdLst/>
          <a:ahLst/>
          <a:cxnLst/>
          <a:rect l="0" t="0" r="0" b="0"/>
          <a:pathLst>
            <a:path>
              <a:moveTo>
                <a:pt x="0" y="13412"/>
              </a:moveTo>
              <a:lnTo>
                <a:pt x="5282679" y="1341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/>
        </a:p>
      </dsp:txBody>
      <dsp:txXfrm>
        <a:off x="4010565" y="3194883"/>
        <a:ext cx="264133" cy="264133"/>
      </dsp:txXfrm>
    </dsp:sp>
    <dsp:sp modelId="{2A5E9B87-A428-4FB6-9AF4-A1831DC28BA5}">
      <dsp:nvSpPr>
        <dsp:cNvPr id="0" name=""/>
        <dsp:cNvSpPr/>
      </dsp:nvSpPr>
      <dsp:spPr>
        <a:xfrm>
          <a:off x="5492560" y="5125113"/>
          <a:ext cx="2322353" cy="94432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solidFill>
                <a:srgbClr val="C00000"/>
              </a:solidFill>
            </a:rPr>
            <a:t>Επιδημιολογική</a:t>
          </a:r>
        </a:p>
      </dsp:txBody>
      <dsp:txXfrm>
        <a:off x="5520218" y="5152771"/>
        <a:ext cx="2267037" cy="889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75FC8-75A5-43C8-A9A0-49C692AE319B}" type="datetimeFigureOut">
              <a:rPr lang="el-GR" smtClean="0"/>
              <a:pPr/>
              <a:t>28/11/2017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0874A-5EC5-4250-8600-4F6CB4511A4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D2E2-3284-4EAE-999C-DF102F6968E6}" type="datetime1">
              <a:rPr lang="el-GR" smtClean="0"/>
              <a:pPr/>
              <a:t>28/11/2017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2342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12F4-0B99-42D0-B06B-DDEF665E9D1B}" type="datetime1">
              <a:rPr lang="el-GR" smtClean="0"/>
              <a:pPr/>
              <a:t>28/11/2017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3804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5450-A8C0-4EC7-85C3-873699FEED80}" type="datetime1">
              <a:rPr lang="el-GR" smtClean="0"/>
              <a:pPr/>
              <a:t>28/11/2017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239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A09B-0DF5-42D3-A4A4-604CEA0379E4}" type="datetime1">
              <a:rPr lang="el-GR" smtClean="0"/>
              <a:pPr/>
              <a:t>28/11/2017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8040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E993-FCAC-45AC-B897-A4862B62D41E}" type="datetime1">
              <a:rPr lang="el-GR" smtClean="0"/>
              <a:pPr/>
              <a:t>28/11/2017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5205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EAD5-136D-4B12-BD73-EE28D71FBFFD}" type="datetime1">
              <a:rPr lang="el-GR" smtClean="0"/>
              <a:pPr/>
              <a:t>28/11/2017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4448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D708-9DBB-4A06-AC61-EE8419D84366}" type="datetime1">
              <a:rPr lang="el-GR" smtClean="0"/>
              <a:pPr/>
              <a:t>28/11/2017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0166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BC4E-1542-4F5C-BEC9-7B3A6D423C1A}" type="datetime1">
              <a:rPr lang="el-GR" smtClean="0"/>
              <a:pPr/>
              <a:t>28/11/2017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0879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7ED0-BEEF-4A56-B6D8-62D17A55C70A}" type="datetime1">
              <a:rPr lang="el-GR" smtClean="0"/>
              <a:pPr/>
              <a:t>28/11/2017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4194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FF32-41E4-4E38-910D-CD6F3862083B}" type="datetime1">
              <a:rPr lang="el-GR" smtClean="0"/>
              <a:pPr/>
              <a:t>28/11/2017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2565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CCDC-F598-49C3-AD8A-9D5628946A34}" type="datetime1">
              <a:rPr lang="el-GR" smtClean="0"/>
              <a:pPr/>
              <a:t>28/11/2017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4811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6866F-A4F6-4227-9DE7-51C643EC30F2}" type="datetime1">
              <a:rPr lang="el-GR" smtClean="0"/>
              <a:pPr/>
              <a:t>28/11/2017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D2FD7-0BCD-402E-839E-871C0163300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9486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gr/url?sa=i&amp;rct=j&amp;q=&amp;esrc=s&amp;source=images&amp;cd=&amp;cad=rja&amp;uact=8&amp;ved=0ahUKEwjFzqCJ_eDXAhXB6RQKHTBTCGQQjRwIBw&amp;url=https://www.eupati.eu/non-clinical-studies/translational-medicine/&amp;psig=AOvVaw2ptc3kZrbutwCXJMJqTRs-&amp;ust=1511948415472442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9013" y="2492896"/>
            <a:ext cx="9010342" cy="10081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926100"/>
                </a:solidFill>
                <a:latin typeface="Katsoulidis" pitchFamily="50" charset="-95"/>
                <a:cs typeface="Arial" panose="020B0604020202020204" pitchFamily="34" charset="0"/>
              </a:rPr>
              <a:t>28-11-2017       </a:t>
            </a:r>
            <a:r>
              <a:rPr lang="el-GR" sz="3200" b="1" dirty="0" smtClean="0">
                <a:solidFill>
                  <a:srgbClr val="926100"/>
                </a:solidFill>
                <a:latin typeface="Katsoulidis" pitchFamily="50" charset="-95"/>
                <a:cs typeface="Arial" panose="020B0604020202020204" pitchFamily="34" charset="0"/>
              </a:rPr>
              <a:t>ΗΜΕΡΙΔΑ </a:t>
            </a:r>
            <a:r>
              <a:rPr lang="en-US" sz="3200" b="1" dirty="0" smtClean="0">
                <a:solidFill>
                  <a:srgbClr val="926100"/>
                </a:solidFill>
                <a:latin typeface="Katsoulidis" pitchFamily="50" charset="-95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rgbClr val="926100"/>
                </a:solidFill>
                <a:latin typeface="Katsoulidis" pitchFamily="50" charset="-95"/>
                <a:cs typeface="Arial" panose="020B0604020202020204" pitchFamily="34" charset="0"/>
              </a:rPr>
            </a:br>
            <a:r>
              <a:rPr lang="el-GR" sz="3200" b="1" dirty="0" smtClean="0">
                <a:solidFill>
                  <a:srgbClr val="926100"/>
                </a:solidFill>
                <a:latin typeface="Katsoulidis" pitchFamily="50" charset="-95"/>
                <a:cs typeface="Arial" panose="020B0604020202020204" pitchFamily="34" charset="0"/>
              </a:rPr>
              <a:t>ΕΡΕΥΝΑΣ ΚΑΙ ΚΑΙΝΟΤΟΜΙΑΣ</a:t>
            </a:r>
            <a:endParaRPr lang="fr-FR" sz="3200" b="1" dirty="0">
              <a:solidFill>
                <a:srgbClr val="996600"/>
              </a:solidFill>
              <a:latin typeface="Katsoulidis" pitchFamily="50" charset="-95"/>
              <a:cs typeface="Arial" panose="020B0604020202020204" pitchFamily="34" charset="0"/>
            </a:endParaRPr>
          </a:p>
        </p:txBody>
      </p:sp>
      <p:cxnSp>
        <p:nvCxnSpPr>
          <p:cNvPr id="8" name="Ευθεία γραμμή σύνδεσης 7"/>
          <p:cNvCxnSpPr/>
          <p:nvPr/>
        </p:nvCxnSpPr>
        <p:spPr>
          <a:xfrm flipV="1">
            <a:off x="223935" y="2420888"/>
            <a:ext cx="8642480" cy="1866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Teo\Egrafa_Forms\LOGOS\ΕΠΕΤΕΙΑΚΟ LOGO 180 ΧΡΟΝΙΑ\180-logo-cya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09" y="107769"/>
            <a:ext cx="3489383" cy="20970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Ευθεία γραμμή σύνδεσης 7"/>
          <p:cNvCxnSpPr/>
          <p:nvPr/>
        </p:nvCxnSpPr>
        <p:spPr>
          <a:xfrm flipV="1">
            <a:off x="251520" y="3554355"/>
            <a:ext cx="8642480" cy="1866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985242" y="4321268"/>
            <a:ext cx="4868897" cy="38318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tsoulidis" pitchFamily="50" charset="-95"/>
              </a:rPr>
              <a:t>IAT</a:t>
            </a:r>
            <a:r>
              <a:rPr lang="el-G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tsoulidis" pitchFamily="50" charset="-95"/>
              </a:rPr>
              <a:t>Ρ</a:t>
            </a:r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tsoulidis" pitchFamily="50" charset="-95"/>
              </a:rPr>
              <a:t>IKH </a:t>
            </a:r>
            <a:r>
              <a:rPr lang="el-GR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tsoulidis" pitchFamily="50" charset="-95"/>
              </a:rPr>
              <a:t>ΣΧΟΛΗ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tsoulidis" pitchFamily="50" charset="-95"/>
              </a:rPr>
              <a:t>      Παρουσίαση: Πέτρος Π. </a:t>
            </a:r>
            <a:r>
              <a:rPr lang="el-G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tsoulidis" pitchFamily="50" charset="-95"/>
              </a:rPr>
              <a:t>Σφηκάκης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tsoulidis" pitchFamily="50" charset="-95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4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tsoulidis" pitchFamily="50" charset="-95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fr-FR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tsoulidis" pitchFamily="50" charset="-95"/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399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3359" y="116632"/>
            <a:ext cx="7664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Καινοτόμες </a:t>
            </a:r>
            <a:r>
              <a:rPr lang="el-GR" sz="2400" b="1" dirty="0">
                <a:solidFill>
                  <a:srgbClr val="00B0F0"/>
                </a:solidFill>
              </a:rPr>
              <a:t>θεραπείες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 από την Ιατρική Σχολή του Ε.Κ.Π.Α.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5745026"/>
              </p:ext>
            </p:extLst>
          </p:nvPr>
        </p:nvGraphicFramePr>
        <p:xfrm>
          <a:off x="251520" y="692696"/>
          <a:ext cx="8640960" cy="57240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2714">
                <a:tc>
                  <a:txBody>
                    <a:bodyPr/>
                    <a:lstStyle/>
                    <a:p>
                      <a:r>
                        <a:rPr lang="el-GR" sz="2000" dirty="0"/>
                        <a:t>ΕΡΕΥΝΑ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ΔΗΜΟΣΙΕΥΣΗ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1462">
                <a:tc>
                  <a:txBody>
                    <a:bodyPr/>
                    <a:lstStyle/>
                    <a:p>
                      <a:r>
                        <a:rPr lang="el-GR" sz="2000" dirty="0"/>
                        <a:t>Περιγραφή-καθιέρωση του θεραπευτικού σχήματος </a:t>
                      </a:r>
                      <a:r>
                        <a:rPr lang="el-GR" sz="2000" dirty="0" err="1" smtClean="0"/>
                        <a:t>δεξαμεθαζόνη</a:t>
                      </a:r>
                      <a:r>
                        <a:rPr lang="el-GR" sz="2000" dirty="0" smtClean="0"/>
                        <a:t>-</a:t>
                      </a:r>
                      <a:r>
                        <a:rPr lang="el-GR" sz="2000" dirty="0" err="1" smtClean="0"/>
                        <a:t>κυκλοφωσφαμίδη</a:t>
                      </a:r>
                      <a:r>
                        <a:rPr lang="en-US" sz="2000" dirty="0"/>
                        <a:t>-rituximab (DRC) </a:t>
                      </a:r>
                      <a:r>
                        <a:rPr lang="el-GR" sz="2000" dirty="0"/>
                        <a:t>στην </a:t>
                      </a:r>
                      <a:r>
                        <a:rPr lang="el-GR" sz="2000" dirty="0" err="1"/>
                        <a:t>μακροσφαιριναιμία</a:t>
                      </a:r>
                      <a:r>
                        <a:rPr lang="el-GR" sz="2000" dirty="0"/>
                        <a:t> </a:t>
                      </a:r>
                      <a:r>
                        <a:rPr lang="en-US" sz="2000" dirty="0" err="1" smtClean="0"/>
                        <a:t>Waldenstrom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Journal of Clinical Oncology 2007; Blood 2015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4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Καθιέρωση </a:t>
                      </a:r>
                      <a:r>
                        <a:rPr lang="el-GR" sz="2000" dirty="0" err="1"/>
                        <a:t>ανοσοτροποποιητικών</a:t>
                      </a:r>
                      <a:r>
                        <a:rPr lang="el-GR" sz="2000" dirty="0"/>
                        <a:t> φαρμάκων (</a:t>
                      </a:r>
                      <a:r>
                        <a:rPr lang="el-GR" sz="2000" dirty="0" err="1"/>
                        <a:t>λεναλιδομίδης</a:t>
                      </a:r>
                      <a:r>
                        <a:rPr lang="el-GR" sz="2000" dirty="0"/>
                        <a:t> και </a:t>
                      </a:r>
                      <a:r>
                        <a:rPr lang="el-GR" sz="2000" dirty="0" err="1"/>
                        <a:t>πομαλιδομίδης</a:t>
                      </a:r>
                      <a:r>
                        <a:rPr lang="el-GR" sz="2000" dirty="0"/>
                        <a:t>)  στην αντιμετώπιση του πολλαπλού </a:t>
                      </a:r>
                      <a:r>
                        <a:rPr lang="el-GR" sz="2000" dirty="0" err="1"/>
                        <a:t>μυελώματος</a:t>
                      </a:r>
                      <a:r>
                        <a:rPr lang="el-GR" sz="20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New England Journal of Medicine 2007, 2012; Lancet Oncology 2013; Blood 2016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3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Καθιέρωση</a:t>
                      </a:r>
                      <a:r>
                        <a:rPr lang="en-US" sz="2000" dirty="0"/>
                        <a:t> </a:t>
                      </a:r>
                      <a:r>
                        <a:rPr lang="el-GR" sz="2000" dirty="0" err="1"/>
                        <a:t>μονοκλωνικών</a:t>
                      </a:r>
                      <a:r>
                        <a:rPr lang="el-GR" sz="2000" dirty="0"/>
                        <a:t> αντισωμάτων (</a:t>
                      </a:r>
                      <a:r>
                        <a:rPr lang="el-GR" sz="2000" dirty="0" err="1"/>
                        <a:t>δαρατουμουμάβης</a:t>
                      </a:r>
                      <a:r>
                        <a:rPr lang="el-GR" sz="2000" dirty="0"/>
                        <a:t> και </a:t>
                      </a:r>
                      <a:r>
                        <a:rPr lang="el-GR" sz="2000" dirty="0" err="1"/>
                        <a:t>ελοτουζουμάβης</a:t>
                      </a:r>
                      <a:r>
                        <a:rPr lang="el-GR" sz="2000" dirty="0"/>
                        <a:t>)  στην αντιμετώπιση του πολλαπλού </a:t>
                      </a:r>
                      <a:r>
                        <a:rPr lang="el-GR" sz="2000" dirty="0" err="1"/>
                        <a:t>μυελώματος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New England Journal of Medicine </a:t>
                      </a:r>
                      <a:r>
                        <a:rPr lang="en-US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2015, 2016</a:t>
                      </a:r>
                      <a:endParaRPr lang="el-GR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1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Καθιέρωση </a:t>
                      </a:r>
                      <a:r>
                        <a:rPr lang="el-GR" sz="2000" dirty="0" err="1"/>
                        <a:t>καρφιλζομίδης</a:t>
                      </a:r>
                      <a:r>
                        <a:rPr lang="el-GR" sz="2000" dirty="0"/>
                        <a:t> στην αντιμετώπιση του πολλαπλού </a:t>
                      </a:r>
                      <a:r>
                        <a:rPr lang="el-GR" sz="2000" dirty="0" err="1"/>
                        <a:t>μυελώματος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New England Journal of Medicine </a:t>
                      </a:r>
                      <a:r>
                        <a:rPr lang="en-US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2015</a:t>
                      </a:r>
                      <a:endParaRPr lang="el-GR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90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Δημιουργία θεραπευτικών οδηγιών για τη διάγνωση και αντιμετώπιση της οστικής νόσου στο </a:t>
                      </a:r>
                      <a:r>
                        <a:rPr lang="el-GR" sz="2000" dirty="0" err="1"/>
                        <a:t>Πολλαπλούν</a:t>
                      </a:r>
                      <a:r>
                        <a:rPr lang="el-GR" sz="2000" dirty="0"/>
                        <a:t> </a:t>
                      </a:r>
                      <a:r>
                        <a:rPr lang="el-GR" sz="2000" dirty="0" err="1"/>
                        <a:t>Μυέλωμα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Journal of Clinical Oncology 2013</a:t>
                      </a:r>
                      <a:endParaRPr lang="el-GR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919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784" y="116632"/>
            <a:ext cx="9325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00B050"/>
                </a:solidFill>
              </a:rPr>
              <a:t>Διεθνείς κατευθυντήριες οδηγίες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από την Ιατρική Σχολή του Ε.Κ.Π.Α.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95189457"/>
              </p:ext>
            </p:extLst>
          </p:nvPr>
        </p:nvGraphicFramePr>
        <p:xfrm>
          <a:off x="251520" y="692696"/>
          <a:ext cx="8640960" cy="54726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863">
                <a:tc>
                  <a:txBody>
                    <a:bodyPr/>
                    <a:lstStyle/>
                    <a:p>
                      <a:r>
                        <a:rPr lang="el-GR" sz="2000" dirty="0"/>
                        <a:t>ΕΡΕΥΝΑ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ΔΗΜΟΣΙΕΥΣΗ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2438">
                <a:tc>
                  <a:txBody>
                    <a:bodyPr/>
                    <a:lstStyle/>
                    <a:p>
                      <a:r>
                        <a:rPr lang="el-GR" sz="2000" dirty="0"/>
                        <a:t>Δημιουργία θεραπευτικών οδηγιών για την νεφρική ανεπάρκεια στο </a:t>
                      </a:r>
                      <a:r>
                        <a:rPr lang="el-GR" sz="2000" dirty="0" err="1"/>
                        <a:t>Πολλαπλούν</a:t>
                      </a:r>
                      <a:r>
                        <a:rPr lang="el-GR" sz="2000" dirty="0"/>
                        <a:t> </a:t>
                      </a:r>
                      <a:r>
                        <a:rPr lang="el-GR" sz="2000" dirty="0" err="1"/>
                        <a:t>Μυέλωμα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Journal of Clinical Oncology 1010, 2016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0681">
                <a:tc>
                  <a:txBody>
                    <a:bodyPr/>
                    <a:lstStyle/>
                    <a:p>
                      <a:r>
                        <a:rPr lang="el-GR" sz="2000" dirty="0"/>
                        <a:t>Ανάπτυξη</a:t>
                      </a:r>
                      <a:r>
                        <a:rPr lang="el-GR" sz="2000" baseline="0" dirty="0"/>
                        <a:t> και </a:t>
                      </a:r>
                      <a:r>
                        <a:rPr lang="el-GR" sz="2000" dirty="0"/>
                        <a:t>καθιέρωση του PAGE-B </a:t>
                      </a:r>
                      <a:r>
                        <a:rPr lang="el-GR" sz="2000" dirty="0" err="1"/>
                        <a:t>score</a:t>
                      </a:r>
                      <a:r>
                        <a:rPr lang="el-GR" sz="2000" dirty="0"/>
                        <a:t>, για την πρόγνωση </a:t>
                      </a:r>
                      <a:r>
                        <a:rPr lang="el-GR" sz="2000" dirty="0" err="1"/>
                        <a:t>ηπατοκυτταρικού</a:t>
                      </a:r>
                      <a:r>
                        <a:rPr lang="el-GR" sz="2000" dirty="0"/>
                        <a:t> καρκίνου στη χρόνια ηπατίτιδα 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Journal of </a:t>
                      </a:r>
                      <a:r>
                        <a:rPr lang="en-GB" dirty="0" err="1"/>
                        <a:t>Hepatol</a:t>
                      </a:r>
                      <a:r>
                        <a:rPr lang="en-US" dirty="0" err="1"/>
                        <a:t>ogy</a:t>
                      </a:r>
                      <a:r>
                        <a:rPr lang="en-GB" dirty="0"/>
                        <a:t>,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2016</a:t>
                      </a:r>
                      <a:endParaRPr lang="el-GR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5617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Τεκμηρίωση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dirty="0" smtClean="0"/>
                        <a:t>του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dirty="0"/>
                        <a:t>προγνωστικού ρόλου της σκληρίας της αορτής</a:t>
                      </a:r>
                      <a:r>
                        <a:rPr lang="en-US" sz="2000" dirty="0"/>
                        <a:t>, </a:t>
                      </a:r>
                      <a:r>
                        <a:rPr lang="el-GR" sz="2000" dirty="0"/>
                        <a:t>με</a:t>
                      </a:r>
                      <a:r>
                        <a:rPr lang="el-GR" sz="2000" baseline="0" dirty="0"/>
                        <a:t> αποτέλεσμα την τροποποίηση των Ευρωπαϊκών Κατευθυντήριων </a:t>
                      </a:r>
                      <a:r>
                        <a:rPr lang="el-GR" sz="2000" baseline="0" dirty="0" err="1"/>
                        <a:t>Οδηγίων</a:t>
                      </a:r>
                      <a:r>
                        <a:rPr lang="el-GR" sz="2000" baseline="0" dirty="0"/>
                        <a:t> για την Υπέρταση (2013) και τη </a:t>
                      </a:r>
                      <a:r>
                        <a:rPr lang="el-GR" sz="2000" baseline="0" dirty="0" err="1"/>
                        <a:t>Δυσλιπιδαιμία</a:t>
                      </a:r>
                      <a:r>
                        <a:rPr lang="el-GR" sz="2000" baseline="0" dirty="0"/>
                        <a:t> (2017) 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Journal</a:t>
                      </a:r>
                      <a:r>
                        <a:rPr lang="en-US" baseline="0" dirty="0"/>
                        <a:t> of the American College of Cardiology 2010</a:t>
                      </a:r>
                      <a:endParaRPr lang="el-GR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43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Ανάπτυξη</a:t>
                      </a:r>
                      <a:r>
                        <a:rPr lang="el-GR" sz="2000" baseline="0" dirty="0"/>
                        <a:t> νέων σταθμισμένων σκορ γενετικού κινδύνου εμφάνισης μελανώματος και εντοπισμός πολυμορφισμών που σχετίζονται με τη </a:t>
                      </a:r>
                      <a:r>
                        <a:rPr lang="el-GR" sz="2000" baseline="0" dirty="0" smtClean="0"/>
                        <a:t>νόσο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Journal of Investigative Dermatology</a:t>
                      </a:r>
                      <a:r>
                        <a:rPr lang="el-GR" dirty="0"/>
                        <a:t>, 2015, 2016</a:t>
                      </a:r>
                    </a:p>
                    <a:p>
                      <a:endParaRPr lang="en-US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0048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094" y="116632"/>
            <a:ext cx="8303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Επιδημιολογική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 Κλινική Έρευνα στην Ιατρική Σχολή του Ε.Κ.Π.Α.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4623015"/>
              </p:ext>
            </p:extLst>
          </p:nvPr>
        </p:nvGraphicFramePr>
        <p:xfrm>
          <a:off x="251520" y="692696"/>
          <a:ext cx="8640960" cy="49885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6532">
                <a:tc>
                  <a:txBody>
                    <a:bodyPr/>
                    <a:lstStyle/>
                    <a:p>
                      <a:r>
                        <a:rPr lang="el-GR" sz="2000" dirty="0"/>
                        <a:t>ΕΡΕΥΝΑ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ΔΗΜΟΣΙΕΥΣΗ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5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Ανάπτυξη</a:t>
                      </a:r>
                      <a:r>
                        <a:rPr lang="el-GR" sz="2000" baseline="0" dirty="0"/>
                        <a:t> και αξιολόγηση υπηρεσιών έγκαιρης παρέμβασης σε χρήστες ενδοφλέβιων ναρκωτικών για την αντιμετώπιση της επιδημικής έκρηξης του </a:t>
                      </a:r>
                      <a:r>
                        <a:rPr lang="en-US" sz="2000" baseline="0" dirty="0"/>
                        <a:t>HIV/AIDS</a:t>
                      </a:r>
                      <a:r>
                        <a:rPr lang="el-GR" sz="2000" baseline="0" dirty="0"/>
                        <a:t> 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Journal of Infectious Diseases 2017</a:t>
                      </a:r>
                    </a:p>
                    <a:p>
                      <a:r>
                        <a:rPr lang="en-US" baseline="0" dirty="0"/>
                        <a:t>Addiction 2015</a:t>
                      </a:r>
                      <a:endParaRPr lang="en-US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2599">
                <a:tc>
                  <a:txBody>
                    <a:bodyPr/>
                    <a:lstStyle/>
                    <a:p>
                      <a:r>
                        <a:rPr lang="el-GR" sz="2000" dirty="0"/>
                        <a:t>Ανακάλυψη</a:t>
                      </a:r>
                      <a:r>
                        <a:rPr lang="el-GR" sz="2000" baseline="0" dirty="0"/>
                        <a:t> σημαντικών επιδημιολογικών παραγόντων σχετικά με την μοριακή προέλευση της </a:t>
                      </a:r>
                      <a:r>
                        <a:rPr lang="en-US" sz="2000" baseline="0" dirty="0"/>
                        <a:t>HIV </a:t>
                      </a:r>
                      <a:r>
                        <a:rPr lang="el-GR" sz="2000" baseline="0" dirty="0"/>
                        <a:t>λοίμωξης σε χρήστες ενδοφλέβιων ναρκωτικών </a:t>
                      </a:r>
                      <a:r>
                        <a:rPr lang="el-GR" sz="2000" baseline="0" dirty="0" smtClean="0"/>
                        <a:t>στην Ελλάδα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Clinical</a:t>
                      </a:r>
                      <a:r>
                        <a:rPr lang="en-US" baseline="0" dirty="0"/>
                        <a:t> </a:t>
                      </a:r>
                      <a:r>
                        <a:rPr lang="en-GB" dirty="0"/>
                        <a:t>Infectious Diseases 2017</a:t>
                      </a:r>
                      <a:endParaRPr lang="el-GR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3627">
                <a:tc>
                  <a:txBody>
                    <a:bodyPr/>
                    <a:lstStyle/>
                    <a:p>
                      <a:r>
                        <a:rPr lang="el-GR" sz="2000" dirty="0"/>
                        <a:t>Ανάδειξη</a:t>
                      </a:r>
                      <a:r>
                        <a:rPr lang="el-GR" sz="2000" baseline="0" dirty="0"/>
                        <a:t> και τεκμηρίωση του επιβαρυντικού ρόλου συγκεκριμένων περιβαλλοντικών παραμέτρων στη δημόσια υγεία (σωματίδια </a:t>
                      </a:r>
                      <a:r>
                        <a:rPr lang="en-US" sz="2000" baseline="0" dirty="0"/>
                        <a:t>PM</a:t>
                      </a:r>
                      <a:r>
                        <a:rPr lang="en-US" sz="2000" baseline="-25000" dirty="0"/>
                        <a:t>2.5</a:t>
                      </a:r>
                      <a:r>
                        <a:rPr lang="en-US" sz="2000" baseline="0" dirty="0"/>
                        <a:t>,</a:t>
                      </a:r>
                      <a:r>
                        <a:rPr lang="el-GR" sz="2000" baseline="0" dirty="0"/>
                        <a:t> σωματίδια από τη Σαχάρα, όζον, θόρυβος από </a:t>
                      </a:r>
                      <a:r>
                        <a:rPr lang="el-GR" sz="2000" baseline="0" dirty="0" smtClean="0"/>
                        <a:t>αεροπλάνα)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European Heart Journal 2008</a:t>
                      </a:r>
                    </a:p>
                    <a:p>
                      <a:r>
                        <a:rPr lang="en-US" dirty="0"/>
                        <a:t>Environmental</a:t>
                      </a:r>
                      <a:r>
                        <a:rPr lang="en-US" baseline="0" dirty="0"/>
                        <a:t> Research 2013, 2017</a:t>
                      </a:r>
                    </a:p>
                    <a:p>
                      <a:r>
                        <a:rPr lang="en-US" baseline="0" dirty="0"/>
                        <a:t>Epidemiology 2014</a:t>
                      </a:r>
                    </a:p>
                    <a:p>
                      <a:endParaRPr lang="el-GR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851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094" y="116632"/>
            <a:ext cx="8303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Επιδημιολογική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 Κλινική Έρευνα στην Ιατρική Σχολή του Ε.Κ.Π.Α.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5753385"/>
              </p:ext>
            </p:extLst>
          </p:nvPr>
        </p:nvGraphicFramePr>
        <p:xfrm>
          <a:off x="251520" y="1193387"/>
          <a:ext cx="8640960" cy="49502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3943">
                <a:tc>
                  <a:txBody>
                    <a:bodyPr/>
                    <a:lstStyle/>
                    <a:p>
                      <a:r>
                        <a:rPr lang="el-GR" sz="2000" dirty="0"/>
                        <a:t>ΕΡΕΥΝΑ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ΔΗΜΟΣΙΕΥΣΗ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7033">
                <a:tc>
                  <a:txBody>
                    <a:bodyPr/>
                    <a:lstStyle/>
                    <a:p>
                      <a:r>
                        <a:rPr lang="el-GR" sz="2000" dirty="0"/>
                        <a:t>Καταγραφή</a:t>
                      </a:r>
                      <a:r>
                        <a:rPr lang="el-GR" sz="2000" baseline="0" dirty="0"/>
                        <a:t> και μελέτη της παγκόσμιας εξάπλωσης των ιών της Ηπατίτιδας Β, </a:t>
                      </a:r>
                      <a:r>
                        <a:rPr lang="en-US" sz="2000" baseline="0" dirty="0"/>
                        <a:t>C </a:t>
                      </a:r>
                      <a:r>
                        <a:rPr lang="el-GR" sz="2000" baseline="0" dirty="0"/>
                        <a:t>και της επίκτητης </a:t>
                      </a:r>
                      <a:r>
                        <a:rPr lang="el-GR" sz="2000" baseline="0" dirty="0" err="1"/>
                        <a:t>ανοσοανεπάρκειας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Hepatology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2013</a:t>
                      </a:r>
                    </a:p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Infections Genetics Evolution 2016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5601">
                <a:tc>
                  <a:txBody>
                    <a:bodyPr/>
                    <a:lstStyle/>
                    <a:p>
                      <a:r>
                        <a:rPr lang="el-GR" sz="2000" dirty="0"/>
                        <a:t>Καταγραφή και γενετική</a:t>
                      </a:r>
                      <a:r>
                        <a:rPr lang="el-GR" sz="2000" baseline="0" dirty="0"/>
                        <a:t> ανάλυση </a:t>
                      </a:r>
                      <a:r>
                        <a:rPr lang="el-GR" sz="2000" dirty="0"/>
                        <a:t>σπάνιων σκελετικών δυσπλασιών στον Ελληνικό χώρο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American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Journal of Human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Genetics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  <a:p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6368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Καταγραφή</a:t>
                      </a:r>
                      <a:r>
                        <a:rPr lang="el-GR" sz="2000" baseline="0" dirty="0" smtClean="0"/>
                        <a:t> και μελέτη των παραγόντων μακροζωίας στην Ικαρία (παγκόσμια «</a:t>
                      </a:r>
                      <a:r>
                        <a:rPr lang="el-GR" sz="2000" baseline="0" dirty="0" err="1" smtClean="0"/>
                        <a:t>μπλέ</a:t>
                      </a:r>
                      <a:r>
                        <a:rPr lang="el-GR" sz="2000" baseline="0" dirty="0" smtClean="0"/>
                        <a:t> ζώνη» με το μακροβιότερο πληθυσμό)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QJM. 2017</a:t>
                      </a:r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Ann 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Noninvasive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Electrocardiol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. 2014 </a:t>
                      </a:r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Vascular Medicine 2013 </a:t>
                      </a:r>
                      <a:endParaRPr lang="el-GR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J 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Hyperten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sion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2011 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11006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1473" y="116632"/>
            <a:ext cx="7361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accent4">
                    <a:lumMod val="75000"/>
                  </a:schemeClr>
                </a:solidFill>
              </a:rPr>
              <a:t>Μεταφραστική Έρευνα στην Ιατρική Σχολή του Ε.Κ.Π.Α.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0404574"/>
              </p:ext>
            </p:extLst>
          </p:nvPr>
        </p:nvGraphicFramePr>
        <p:xfrm>
          <a:off x="251520" y="2928934"/>
          <a:ext cx="8640960" cy="37976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9255">
                <a:tc>
                  <a:txBody>
                    <a:bodyPr/>
                    <a:lstStyle/>
                    <a:p>
                      <a:r>
                        <a:rPr lang="el-GR" sz="2000" dirty="0"/>
                        <a:t>ΕΡΕΥΝΑ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ΔΗΜΟΣΙΕΥΣΗ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7765">
                <a:tc>
                  <a:txBody>
                    <a:bodyPr/>
                    <a:lstStyle/>
                    <a:p>
                      <a:r>
                        <a:rPr lang="el-GR" sz="2000" dirty="0"/>
                        <a:t>Κατάδειξη του ρόλου των</a:t>
                      </a:r>
                      <a:r>
                        <a:rPr lang="el-GR" sz="2000" baseline="0" dirty="0"/>
                        <a:t> </a:t>
                      </a:r>
                      <a:r>
                        <a:rPr lang="el-GR" sz="2000" baseline="0" dirty="0" err="1"/>
                        <a:t>μηχανοευαίσθητων</a:t>
                      </a:r>
                      <a:r>
                        <a:rPr lang="el-GR" sz="2000" baseline="0" dirty="0"/>
                        <a:t> πρωτεϊνών, </a:t>
                      </a:r>
                      <a:r>
                        <a:rPr lang="el-GR" sz="2000" baseline="0" dirty="0" err="1"/>
                        <a:t>Πολυκυστινών</a:t>
                      </a:r>
                      <a:r>
                        <a:rPr lang="el-GR" sz="2000" baseline="0" dirty="0"/>
                        <a:t> Ι και ΙΙ στην παθογένεια </a:t>
                      </a:r>
                      <a:r>
                        <a:rPr lang="el-GR" sz="2000" baseline="0" dirty="0" smtClean="0"/>
                        <a:t>της οστικής φλεγμονής, </a:t>
                      </a:r>
                      <a:r>
                        <a:rPr lang="el-GR" sz="2000" baseline="0" dirty="0"/>
                        <a:t>στην αθηρωμάτωση και στην ανάπτυξη όγκων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Trends in Molecular Medicine, 2016</a:t>
                      </a:r>
                    </a:p>
                    <a:p>
                      <a:r>
                        <a:rPr lang="en-US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International Journal of Cancer, 2015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8878">
                <a:tc>
                  <a:txBody>
                    <a:bodyPr/>
                    <a:lstStyle/>
                    <a:p>
                      <a:r>
                        <a:rPr lang="el-GR" sz="2000" dirty="0"/>
                        <a:t>Κατάδειξη της καταστολής της </a:t>
                      </a:r>
                      <a:r>
                        <a:rPr lang="el-GR" sz="2000" dirty="0" err="1"/>
                        <a:t>αυτοοανοσίας</a:t>
                      </a:r>
                      <a:r>
                        <a:rPr lang="el-GR" sz="2000" dirty="0"/>
                        <a:t> μέσω μηχανισμών </a:t>
                      </a:r>
                      <a:r>
                        <a:rPr lang="el-GR" sz="2000" dirty="0" err="1"/>
                        <a:t>αυτοφαγίας</a:t>
                      </a:r>
                      <a:r>
                        <a:rPr lang="el-GR" sz="2000" baseline="0" dirty="0"/>
                        <a:t> των </a:t>
                      </a:r>
                      <a:r>
                        <a:rPr lang="el-GR" sz="2000" baseline="0" dirty="0" err="1"/>
                        <a:t>δενδριτικών</a:t>
                      </a:r>
                      <a:r>
                        <a:rPr lang="el-GR" sz="2000" baseline="0" dirty="0"/>
                        <a:t> από τα ρυθμιστικά κύτταρα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Journal</a:t>
                      </a:r>
                      <a:r>
                        <a:rPr lang="en-US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of Clinical Investigation, 2017</a:t>
                      </a:r>
                      <a:endParaRPr lang="el-GR" i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8878">
                <a:tc>
                  <a:txBody>
                    <a:bodyPr/>
                    <a:lstStyle/>
                    <a:p>
                      <a:r>
                        <a:rPr lang="el-GR" sz="2000" dirty="0"/>
                        <a:t>Εφαρμογή</a:t>
                      </a:r>
                      <a:r>
                        <a:rPr lang="el-GR" sz="2000" baseline="0" dirty="0"/>
                        <a:t> νέων μη-επεμβατικών τεχνικών για τον εντοπισμό </a:t>
                      </a:r>
                      <a:r>
                        <a:rPr lang="el-GR" sz="2000" baseline="0" dirty="0" err="1"/>
                        <a:t>βιοδεικτών</a:t>
                      </a:r>
                      <a:r>
                        <a:rPr lang="el-GR" sz="2000" baseline="0" dirty="0"/>
                        <a:t> και μηχανισμών φλεγμονής στην χρόνια αποφρακτική πνευμονοπάθεια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Chest</a:t>
                      </a:r>
                      <a:r>
                        <a:rPr lang="en-US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, 2010 2014</a:t>
                      </a:r>
                    </a:p>
                    <a:p>
                      <a:r>
                        <a:rPr lang="en-US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Thorax, 2010</a:t>
                      </a:r>
                    </a:p>
                    <a:p>
                      <a:endParaRPr lang="el-GR" i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1266" name="Picture 2" descr="Αποτέλεσμα εικόνας για translational medicin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8532" y="642918"/>
            <a:ext cx="2790790" cy="2142563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700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1473" y="116632"/>
            <a:ext cx="7361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accent4">
                    <a:lumMod val="75000"/>
                  </a:schemeClr>
                </a:solidFill>
              </a:rPr>
              <a:t>Μεταφραστική Έρευνα στην Ιατρική Σχολή του Ε.Κ.Π.Α.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35433967"/>
              </p:ext>
            </p:extLst>
          </p:nvPr>
        </p:nvGraphicFramePr>
        <p:xfrm>
          <a:off x="251520" y="692697"/>
          <a:ext cx="8640960" cy="59588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2846">
                <a:tc>
                  <a:txBody>
                    <a:bodyPr/>
                    <a:lstStyle/>
                    <a:p>
                      <a:r>
                        <a:rPr lang="el-GR" sz="2000" dirty="0"/>
                        <a:t>ΕΡΕΥΝΑ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ΔΗΜΟΣΙΕΥΣΗ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6781">
                <a:tc>
                  <a:txBody>
                    <a:bodyPr/>
                    <a:lstStyle/>
                    <a:p>
                      <a:r>
                        <a:rPr lang="el-GR" sz="2000" dirty="0"/>
                        <a:t>Κατάδειξη</a:t>
                      </a:r>
                      <a:r>
                        <a:rPr lang="el-GR" sz="2000" baseline="0" dirty="0"/>
                        <a:t> του ρόλου ειδικών αγγειακών και μοριακών </a:t>
                      </a:r>
                      <a:r>
                        <a:rPr lang="el-GR" sz="2000" baseline="0" dirty="0" err="1"/>
                        <a:t>βιοδεικτών</a:t>
                      </a:r>
                      <a:r>
                        <a:rPr lang="el-GR" sz="2000" baseline="0" dirty="0"/>
                        <a:t> στην ανάπτυξη </a:t>
                      </a:r>
                      <a:r>
                        <a:rPr lang="el-GR" sz="2000" baseline="0" dirty="0" err="1"/>
                        <a:t>μικροαγγειοπάθειας</a:t>
                      </a:r>
                      <a:r>
                        <a:rPr lang="el-GR" sz="2000" baseline="0" dirty="0"/>
                        <a:t> στους διαβητικούς ασθενείς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JAMA Cardiology, 2017</a:t>
                      </a:r>
                    </a:p>
                    <a:p>
                      <a:r>
                        <a:rPr lang="en-US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Diabetes Care, 2015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4196">
                <a:tc>
                  <a:txBody>
                    <a:bodyPr/>
                    <a:lstStyle/>
                    <a:p>
                      <a:r>
                        <a:rPr lang="el-GR" sz="2000" dirty="0"/>
                        <a:t>Κατάδειξη του διαγνωστικού και</a:t>
                      </a:r>
                      <a:r>
                        <a:rPr lang="el-GR" sz="2000" baseline="0" dirty="0"/>
                        <a:t> </a:t>
                      </a:r>
                      <a:r>
                        <a:rPr lang="el-GR" sz="2000" dirty="0"/>
                        <a:t>προγνωστικού ρόλου της μαγνητικής τομογραφίας και </a:t>
                      </a:r>
                      <a:r>
                        <a:rPr lang="el-GR" sz="2000" dirty="0" smtClean="0"/>
                        <a:t>της </a:t>
                      </a:r>
                      <a:r>
                        <a:rPr lang="en-US" sz="2000" dirty="0" smtClean="0"/>
                        <a:t>LDH</a:t>
                      </a:r>
                      <a:r>
                        <a:rPr lang="el-GR" sz="2000" dirty="0" smtClean="0"/>
                        <a:t> ορού στο </a:t>
                      </a:r>
                      <a:r>
                        <a:rPr lang="el-GR" sz="2000" dirty="0" err="1" smtClean="0"/>
                        <a:t>πολλαπλούν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baseline="0" dirty="0" err="1" smtClean="0"/>
                        <a:t>μυέλωμα</a:t>
                      </a:r>
                      <a:r>
                        <a:rPr lang="en-US" sz="2000" dirty="0" smtClean="0"/>
                        <a:t> 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Journal of Clinical Oncology 2013; Annals of Internal Medicine 1991</a:t>
                      </a:r>
                      <a:endParaRPr lang="el-GR" i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1635">
                <a:tc>
                  <a:txBody>
                    <a:bodyPr/>
                    <a:lstStyle/>
                    <a:p>
                      <a:r>
                        <a:rPr lang="el-GR" sz="2000" dirty="0"/>
                        <a:t>Ανάπτυξη</a:t>
                      </a:r>
                      <a:r>
                        <a:rPr lang="el-GR" sz="2000" baseline="0" dirty="0"/>
                        <a:t> προσδιορισμού συγκεκριμένου πρωτεϊνικού προφίλ ασθενών με καρκίνο ωοθηκών με προγνωστική σημασία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PLos</a:t>
                      </a:r>
                      <a:r>
                        <a:rPr lang="en-US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One, 2016</a:t>
                      </a:r>
                      <a:endParaRPr lang="el-GR" i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9599">
                <a:tc>
                  <a:txBody>
                    <a:bodyPr/>
                    <a:lstStyle/>
                    <a:p>
                      <a:r>
                        <a:rPr lang="el-GR" sz="2000" dirty="0"/>
                        <a:t>Κατάδειξη του </a:t>
                      </a:r>
                      <a:r>
                        <a:rPr lang="el-GR" sz="2000" dirty="0" err="1"/>
                        <a:t>παθοφυσιολογικού</a:t>
                      </a:r>
                      <a:r>
                        <a:rPr lang="el-GR" sz="2000" dirty="0"/>
                        <a:t> και κλινικού συνδέσμου μεταξύ καρδιαγγειακών νοσημάτων και στυτικής δυσλειτουργίας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Hypertension</a:t>
                      </a:r>
                      <a:r>
                        <a:rPr lang="el-GR" i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GB" i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2014</a:t>
                      </a:r>
                      <a:endParaRPr lang="el-GR" i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19599">
                <a:tc>
                  <a:txBody>
                    <a:bodyPr/>
                    <a:lstStyle/>
                    <a:p>
                      <a:r>
                        <a:rPr lang="el-GR" sz="2000" dirty="0"/>
                        <a:t>Ανακάλυψη</a:t>
                      </a:r>
                      <a:r>
                        <a:rPr lang="el-GR" sz="2000" baseline="0" dirty="0"/>
                        <a:t> βιολογικών </a:t>
                      </a:r>
                      <a:r>
                        <a:rPr lang="el-GR" sz="2000" baseline="0" dirty="0" smtClean="0"/>
                        <a:t>δεικτών </a:t>
                      </a:r>
                      <a:r>
                        <a:rPr lang="el-GR" sz="2000" baseline="0" dirty="0"/>
                        <a:t>με προγνωστική σημασία στα σύνδρομα </a:t>
                      </a:r>
                      <a:r>
                        <a:rPr lang="en-US" sz="2000" baseline="0" dirty="0"/>
                        <a:t>Down &amp; Turner</a:t>
                      </a:r>
                      <a:r>
                        <a:rPr lang="el-GR" sz="2000" baseline="0" dirty="0"/>
                        <a:t> 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J Proteomic Research</a:t>
                      </a:r>
                      <a:r>
                        <a:rPr lang="en-US" i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2010, Prenatal Diagnosis 2008</a:t>
                      </a:r>
                      <a:endParaRPr lang="el-GR" i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879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020" y="116632"/>
            <a:ext cx="6253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Βασική Έρευνα στην Ιατρική Σχολή του Ε.Κ.Π.Α.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8010385"/>
              </p:ext>
            </p:extLst>
          </p:nvPr>
        </p:nvGraphicFramePr>
        <p:xfrm>
          <a:off x="251520" y="683490"/>
          <a:ext cx="8640960" cy="593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3906">
                <a:tc>
                  <a:txBody>
                    <a:bodyPr/>
                    <a:lstStyle/>
                    <a:p>
                      <a:r>
                        <a:rPr lang="el-GR" sz="2000" dirty="0"/>
                        <a:t>ΕΡΕΥΝΑ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ΔΗΜΟΣΙΕΥΣΗ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2910">
                <a:tc>
                  <a:txBody>
                    <a:bodyPr/>
                    <a:lstStyle/>
                    <a:p>
                      <a:r>
                        <a:rPr lang="el-GR" sz="2000" dirty="0"/>
                        <a:t>Ανάπτυξη</a:t>
                      </a:r>
                      <a:r>
                        <a:rPr lang="el-GR" sz="2000" baseline="0" dirty="0"/>
                        <a:t> καινοτόμων μεθόδων ανίχνευσης και αξιολόγησης της κυτταρικής γήρανσης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Δίπλωμα ευρεσιτεχνίας </a:t>
                      </a:r>
                    </a:p>
                    <a:p>
                      <a:endParaRPr lang="en-US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Aging Cell, 2017</a:t>
                      </a:r>
                    </a:p>
                    <a:p>
                      <a:r>
                        <a:rPr lang="en-US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Aging 2013</a:t>
                      </a:r>
                      <a:endParaRPr lang="el-GR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r>
                        <a:rPr lang="el-GR" sz="2000" dirty="0"/>
                        <a:t>Καθιέρωση ενός δυναμικού μοντέλου καρκινογένεσης ως βασικό μοντέλο</a:t>
                      </a:r>
                      <a:r>
                        <a:rPr lang="el-GR" sz="2000" baseline="0" dirty="0"/>
                        <a:t> ανάπτυξης και επαγωγής του καρκίνου. Ανακάλυψη νέων μηχανισμών καρκινογένεσης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Nature,</a:t>
                      </a:r>
                      <a:r>
                        <a:rPr lang="en-US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2005 </a:t>
                      </a:r>
                    </a:p>
                    <a:p>
                      <a:r>
                        <a:rPr lang="en-US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Nature, 2006</a:t>
                      </a:r>
                      <a:endParaRPr lang="el-GR" i="0" baseline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Cancer Cell, </a:t>
                      </a:r>
                      <a:r>
                        <a:rPr lang="en-US" i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2013, 2015</a:t>
                      </a:r>
                      <a:endParaRPr lang="en-US" i="0" baseline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Nature Cell Biology, </a:t>
                      </a:r>
                      <a:r>
                        <a:rPr lang="en-US" i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2013, 2016</a:t>
                      </a:r>
                    </a:p>
                    <a:p>
                      <a:r>
                        <a:rPr lang="en-US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Cell 2016</a:t>
                      </a:r>
                      <a:endParaRPr lang="el-GR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4474">
                <a:tc>
                  <a:txBody>
                    <a:bodyPr/>
                    <a:lstStyle/>
                    <a:p>
                      <a:r>
                        <a:rPr lang="el-GR" sz="2000" dirty="0"/>
                        <a:t>Ανάπτυξη</a:t>
                      </a:r>
                      <a:r>
                        <a:rPr lang="el-GR" sz="2000" baseline="0" dirty="0"/>
                        <a:t> συστήματος </a:t>
                      </a:r>
                      <a:r>
                        <a:rPr lang="el-GR" sz="2000" baseline="0" dirty="0" err="1"/>
                        <a:t>νανοτεχνολογίας</a:t>
                      </a:r>
                      <a:r>
                        <a:rPr lang="el-GR" sz="2000" baseline="0" dirty="0"/>
                        <a:t> ανίχνευσης μοριακών και ανοσολογικών </a:t>
                      </a:r>
                      <a:r>
                        <a:rPr lang="el-GR" sz="2000" baseline="0" dirty="0" err="1"/>
                        <a:t>βιοδεικτών</a:t>
                      </a:r>
                      <a:r>
                        <a:rPr lang="el-GR" sz="2000" baseline="0" dirty="0"/>
                        <a:t> που συνδέονται με τη μόλυνση από το </a:t>
                      </a:r>
                      <a:r>
                        <a:rPr lang="el-GR" sz="2000" baseline="0" dirty="0" err="1"/>
                        <a:t>μυκοβακτήριο</a:t>
                      </a:r>
                      <a:r>
                        <a:rPr lang="el-GR" sz="2000" baseline="0" dirty="0"/>
                        <a:t> της φυματίωσης.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Δίπλωμα</a:t>
                      </a:r>
                      <a:r>
                        <a:rPr lang="el-GR" b="1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ευρεσιτεχνίας</a:t>
                      </a:r>
                      <a:endParaRPr lang="en-US" b="1" i="0" baseline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l-GR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en-US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J Clinical Microbiology, 2010</a:t>
                      </a:r>
                      <a:endParaRPr lang="el-GR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5478">
                <a:tc>
                  <a:txBody>
                    <a:bodyPr/>
                    <a:lstStyle/>
                    <a:p>
                      <a:r>
                        <a:rPr lang="el-GR" sz="2000" dirty="0"/>
                        <a:t>Ανακάλυψη νέων </a:t>
                      </a:r>
                      <a:r>
                        <a:rPr lang="el-GR" sz="2000" dirty="0" smtClean="0"/>
                        <a:t>μοριακών/γονιδιακών</a:t>
                      </a:r>
                      <a:r>
                        <a:rPr lang="en-US" sz="2000" dirty="0" smtClean="0"/>
                        <a:t> </a:t>
                      </a:r>
                      <a:r>
                        <a:rPr lang="el-GR" sz="2000" dirty="0" smtClean="0"/>
                        <a:t>στόχων</a:t>
                      </a:r>
                      <a:r>
                        <a:rPr lang="el-GR" sz="2000" baseline="0" dirty="0" smtClean="0"/>
                        <a:t> για τη θεραπεία </a:t>
                      </a:r>
                      <a:r>
                        <a:rPr lang="el-GR" sz="2000" dirty="0" smtClean="0"/>
                        <a:t>της </a:t>
                      </a:r>
                      <a:r>
                        <a:rPr lang="el-GR" sz="2000" dirty="0" err="1"/>
                        <a:t>διατατικής</a:t>
                      </a:r>
                      <a:r>
                        <a:rPr lang="el-GR" sz="2000" baseline="0" dirty="0"/>
                        <a:t> μυοκαρδιοπάθειας και της καρδιακής ανεπάρκειας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FEBS</a:t>
                      </a:r>
                      <a:r>
                        <a:rPr lang="en-US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J, 2014</a:t>
                      </a:r>
                    </a:p>
                    <a:p>
                      <a:r>
                        <a:rPr lang="en-US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Heart Rhythm, 2015</a:t>
                      </a:r>
                      <a:endParaRPr lang="el-GR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019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020" y="116632"/>
            <a:ext cx="6253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Βασική Έρευνα στην Ιατρική Σχολή του Ε.Κ.Π.Α.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1514602"/>
              </p:ext>
            </p:extLst>
          </p:nvPr>
        </p:nvGraphicFramePr>
        <p:xfrm>
          <a:off x="251520" y="692696"/>
          <a:ext cx="8640960" cy="527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9051">
                <a:tc>
                  <a:txBody>
                    <a:bodyPr/>
                    <a:lstStyle/>
                    <a:p>
                      <a:r>
                        <a:rPr lang="el-GR" sz="2000" dirty="0"/>
                        <a:t>ΕΡΕΥΝΑ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ΔΗΜΟΣΙΕΥΣΗ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3672">
                <a:tc>
                  <a:txBody>
                    <a:bodyPr/>
                    <a:lstStyle/>
                    <a:p>
                      <a:r>
                        <a:rPr lang="el-GR" sz="2000" dirty="0"/>
                        <a:t>Κατάδειξη</a:t>
                      </a:r>
                      <a:r>
                        <a:rPr lang="el-GR" sz="2000" baseline="0" dirty="0"/>
                        <a:t> του ρόλου του μονοπατιού της </a:t>
                      </a:r>
                      <a:r>
                        <a:rPr lang="el-GR" sz="2000" baseline="0" dirty="0" err="1"/>
                        <a:t>αυτοφαγίας</a:t>
                      </a:r>
                      <a:r>
                        <a:rPr lang="el-GR" sz="2000" baseline="0" dirty="0"/>
                        <a:t> </a:t>
                      </a:r>
                      <a:r>
                        <a:rPr lang="el-GR" sz="2000" baseline="0" dirty="0" err="1"/>
                        <a:t>διαμεσολαβούμενης</a:t>
                      </a:r>
                      <a:r>
                        <a:rPr lang="el-GR" sz="2000" baseline="0" dirty="0"/>
                        <a:t> από </a:t>
                      </a:r>
                      <a:r>
                        <a:rPr lang="el-GR" sz="2000" baseline="0" dirty="0" err="1"/>
                        <a:t>σαπερόνες</a:t>
                      </a:r>
                      <a:r>
                        <a:rPr lang="el-GR" sz="2000" baseline="0" dirty="0"/>
                        <a:t>, στη νόσο Πάρκινσον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Brain,</a:t>
                      </a:r>
                      <a:r>
                        <a:rPr lang="en-US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2013</a:t>
                      </a:r>
                      <a:endParaRPr lang="el-GR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43647">
                <a:tc>
                  <a:txBody>
                    <a:bodyPr/>
                    <a:lstStyle/>
                    <a:p>
                      <a:r>
                        <a:rPr lang="el-GR" sz="2000" dirty="0"/>
                        <a:t>Κατάδειξη </a:t>
                      </a:r>
                      <a:r>
                        <a:rPr lang="el-GR" sz="2000" baseline="0" dirty="0"/>
                        <a:t>του σημαντικού ρόλου του ενωτικού πυρήνα στο θάλαμο του εγκεφάλου που ενώνει τον ιππόκαμπο με τον πρόσθιο φλοιό, στην αντίδραση στο χρόνιο στρες και στην εμφάνιση της κατάθλιψης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Molecular</a:t>
                      </a:r>
                      <a:r>
                        <a:rPr lang="en-US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Psychiatry, 2017</a:t>
                      </a:r>
                      <a:endParaRPr lang="el-GR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8980">
                <a:tc>
                  <a:txBody>
                    <a:bodyPr/>
                    <a:lstStyle/>
                    <a:p>
                      <a:r>
                        <a:rPr lang="el-GR" sz="2000" dirty="0"/>
                        <a:t>Ανάπτυξη</a:t>
                      </a:r>
                      <a:r>
                        <a:rPr lang="el-GR" sz="2000" baseline="0" dirty="0"/>
                        <a:t> και κατασκευή γονιδιακού φορέα (</a:t>
                      </a:r>
                      <a:r>
                        <a:rPr lang="en-US" sz="2000" baseline="0" dirty="0"/>
                        <a:t>GGHI) </a:t>
                      </a:r>
                      <a:r>
                        <a:rPr lang="el-GR" sz="2000" baseline="0" dirty="0"/>
                        <a:t>για τη γονιδιακή θεραπεία της β-θαλασσαιμίας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Human Gene Therapy, 2012</a:t>
                      </a:r>
                      <a:endParaRPr lang="el-GR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18980">
                <a:tc>
                  <a:txBody>
                    <a:bodyPr/>
                    <a:lstStyle/>
                    <a:p>
                      <a:r>
                        <a:rPr lang="el-GR" sz="2000" dirty="0"/>
                        <a:t>Ανακάλυψη μηχανισμών</a:t>
                      </a:r>
                      <a:r>
                        <a:rPr lang="el-GR" sz="2000" baseline="0" dirty="0"/>
                        <a:t> που μεσολαβούν σε νεφροπάθειες από ενεργοποίηση του συμπληρώματος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American</a:t>
                      </a:r>
                      <a:r>
                        <a:rPr lang="en-US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Journal of Pathology, 2016</a:t>
                      </a:r>
                      <a:endParaRPr lang="el-GR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813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020" y="116632"/>
            <a:ext cx="6253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Βασική Έρευνα στην Ιατρική Σχολή του Ε.Κ.Π.Α.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3021575"/>
              </p:ext>
            </p:extLst>
          </p:nvPr>
        </p:nvGraphicFramePr>
        <p:xfrm>
          <a:off x="251520" y="692696"/>
          <a:ext cx="8640960" cy="5450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8457">
                <a:tc>
                  <a:txBody>
                    <a:bodyPr/>
                    <a:lstStyle/>
                    <a:p>
                      <a:r>
                        <a:rPr lang="el-GR" sz="2000" dirty="0"/>
                        <a:t>ΕΡΕΥΝΑ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ΔΗΜΟΣΙΕΥΣΗ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3845">
                <a:tc>
                  <a:txBody>
                    <a:bodyPr/>
                    <a:lstStyle/>
                    <a:p>
                      <a:r>
                        <a:rPr lang="el-GR" sz="2000" dirty="0"/>
                        <a:t>Ανακάλυψη</a:t>
                      </a:r>
                      <a:r>
                        <a:rPr lang="en-US" sz="2000" dirty="0"/>
                        <a:t> </a:t>
                      </a:r>
                      <a:r>
                        <a:rPr lang="el-GR" sz="2000" dirty="0"/>
                        <a:t>του</a:t>
                      </a:r>
                      <a:r>
                        <a:rPr lang="el-GR" sz="2000" baseline="0" dirty="0"/>
                        <a:t> ρόλου του καναλιού χλωρίου </a:t>
                      </a:r>
                      <a:r>
                        <a:rPr lang="en-US" sz="2000" baseline="0" dirty="0"/>
                        <a:t>CLIC4 </a:t>
                      </a:r>
                      <a:r>
                        <a:rPr lang="el-GR" sz="2000" baseline="0" dirty="0"/>
                        <a:t>στην παθογένεια της υπέρτασης και της </a:t>
                      </a:r>
                      <a:r>
                        <a:rPr lang="el-GR" sz="2000" baseline="0" dirty="0" err="1"/>
                        <a:t>νεφροσκλήρυνσης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Nephron, 2017</a:t>
                      </a:r>
                      <a:r>
                        <a:rPr lang="el-GR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6199">
                <a:tc>
                  <a:txBody>
                    <a:bodyPr/>
                    <a:lstStyle/>
                    <a:p>
                      <a:r>
                        <a:rPr lang="el-GR" sz="2000" dirty="0"/>
                        <a:t>Κατάδειξη</a:t>
                      </a:r>
                      <a:r>
                        <a:rPr lang="el-GR" sz="2000" baseline="0" dirty="0"/>
                        <a:t> της </a:t>
                      </a:r>
                      <a:r>
                        <a:rPr lang="el-GR" sz="2000" baseline="0" dirty="0" err="1"/>
                        <a:t>κυτταροκίνης</a:t>
                      </a:r>
                      <a:r>
                        <a:rPr lang="el-GR" sz="2000" baseline="0" dirty="0"/>
                        <a:t> </a:t>
                      </a:r>
                      <a:r>
                        <a:rPr lang="en-US" sz="2000" baseline="0" dirty="0"/>
                        <a:t>TNF </a:t>
                      </a:r>
                      <a:r>
                        <a:rPr lang="el-GR" sz="2000" baseline="0" dirty="0"/>
                        <a:t>καθώς και νέων μηχανισμών στην </a:t>
                      </a:r>
                      <a:r>
                        <a:rPr lang="el-GR" sz="2000" baseline="0" dirty="0" err="1"/>
                        <a:t>αρθριτογένεση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i="0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Arthritis Rheumatology </a:t>
                      </a:r>
                      <a:r>
                        <a:rPr lang="el-GR" b="0" i="0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2017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3082">
                <a:tc>
                  <a:txBody>
                    <a:bodyPr/>
                    <a:lstStyle/>
                    <a:p>
                      <a:r>
                        <a:rPr lang="el-GR" sz="2000" dirty="0"/>
                        <a:t>Περιγραφή </a:t>
                      </a:r>
                      <a:r>
                        <a:rPr lang="el-GR" sz="2000" baseline="0" dirty="0"/>
                        <a:t>νέων χημικών ενώσεων (μορίων) με χρήση υπολογιστικών μοντέλων με στόχο τη θεραπεία χρόνιων φλεγμονωδών ασθενειών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i="0" u="non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PLOS</a:t>
                      </a:r>
                      <a:r>
                        <a:rPr lang="en-US" b="0" i="0" u="non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0" i="0" u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Computational </a:t>
                      </a:r>
                      <a:r>
                        <a:rPr lang="en-US" b="0" i="0" u="non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Biology</a:t>
                      </a:r>
                      <a:endParaRPr lang="el-GR" b="0" i="0" u="none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19365">
                <a:tc>
                  <a:txBody>
                    <a:bodyPr/>
                    <a:lstStyle/>
                    <a:p>
                      <a:r>
                        <a:rPr lang="el-GR" sz="2000" dirty="0"/>
                        <a:t>Κατάδειξη</a:t>
                      </a:r>
                      <a:r>
                        <a:rPr lang="el-GR" sz="2000" baseline="0" dirty="0"/>
                        <a:t> του ρόλου της ενδογενούς </a:t>
                      </a:r>
                      <a:r>
                        <a:rPr lang="el-GR" sz="2000" baseline="0" dirty="0" err="1"/>
                        <a:t>υπερέκφρασης</a:t>
                      </a:r>
                      <a:r>
                        <a:rPr lang="el-GR" sz="2000" baseline="0" dirty="0"/>
                        <a:t> του </a:t>
                      </a:r>
                      <a:r>
                        <a:rPr lang="el-GR" sz="2000" baseline="0" dirty="0" err="1"/>
                        <a:t>καρβοξυ</a:t>
                      </a:r>
                      <a:r>
                        <a:rPr lang="el-GR" sz="2000" baseline="0" dirty="0"/>
                        <a:t>-τελικού πεπτιδίου στον καρκίνο του προστάτη  και ανάπτυξη ενός νέου </a:t>
                      </a:r>
                      <a:r>
                        <a:rPr lang="el-GR" sz="2000" baseline="0" dirty="0" err="1"/>
                        <a:t>μονοκλωνικού</a:t>
                      </a:r>
                      <a:r>
                        <a:rPr lang="el-GR" sz="2000" baseline="0" dirty="0"/>
                        <a:t> αντισώματος ενάντια αυτού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Molecular</a:t>
                      </a:r>
                      <a:r>
                        <a:rPr lang="en-US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Medicine 2015</a:t>
                      </a:r>
                      <a:endParaRPr lang="el-GR" i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205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1698" y="116632"/>
            <a:ext cx="7120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accent5">
                    <a:lumMod val="75000"/>
                  </a:schemeClr>
                </a:solidFill>
              </a:rPr>
              <a:t>Διεθνείς Συνεργασίες της Ιατρικής Σχολής του Ε.Κ.Π.Α.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2472097"/>
              </p:ext>
            </p:extLst>
          </p:nvPr>
        </p:nvGraphicFramePr>
        <p:xfrm>
          <a:off x="251520" y="692696"/>
          <a:ext cx="8640960" cy="55223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9614">
                <a:tc>
                  <a:txBody>
                    <a:bodyPr/>
                    <a:lstStyle/>
                    <a:p>
                      <a:r>
                        <a:rPr lang="el-GR" sz="2000" dirty="0"/>
                        <a:t>ΕΡΕΥΝΑ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ΔΗΜΟΣΙΕΥΣΗ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5171">
                <a:tc>
                  <a:txBody>
                    <a:bodyPr/>
                    <a:lstStyle/>
                    <a:p>
                      <a:r>
                        <a:rPr lang="el-GR" sz="2000" dirty="0"/>
                        <a:t>Η Ιατρική</a:t>
                      </a:r>
                      <a:r>
                        <a:rPr lang="el-GR" sz="2000" baseline="0" dirty="0"/>
                        <a:t> Σχολή του ΕΚΠΑ </a:t>
                      </a:r>
                      <a:r>
                        <a:rPr lang="el-GR" sz="2000" baseline="0" dirty="0" smtClean="0"/>
                        <a:t>συντόνισε τη μελέτη </a:t>
                      </a:r>
                      <a:r>
                        <a:rPr lang="en-US" sz="2000" baseline="0" dirty="0" smtClean="0"/>
                        <a:t>START</a:t>
                      </a:r>
                      <a:r>
                        <a:rPr lang="el-GR" sz="2000" baseline="0" dirty="0" smtClean="0"/>
                        <a:t> στην Ελλάδα, </a:t>
                      </a:r>
                      <a:r>
                        <a:rPr lang="el-GR" sz="2000" baseline="0" dirty="0"/>
                        <a:t>τα αποτελέσματα της οποίας άλλαξαν της κατευθυντήριες οδηγίες για τη θεραπεία της </a:t>
                      </a:r>
                      <a:r>
                        <a:rPr lang="en-US" sz="2000" baseline="0" dirty="0"/>
                        <a:t>HIV </a:t>
                      </a:r>
                      <a:r>
                        <a:rPr lang="el-GR" sz="2000" baseline="0" dirty="0"/>
                        <a:t>λοίμωξης 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New England Journal of Medicine 2015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2191">
                <a:tc>
                  <a:txBody>
                    <a:bodyPr/>
                    <a:lstStyle/>
                    <a:p>
                      <a:r>
                        <a:rPr lang="el-GR" sz="2000" dirty="0"/>
                        <a:t>Ανάπτυξη</a:t>
                      </a:r>
                      <a:r>
                        <a:rPr lang="el-GR" sz="2000" baseline="0" dirty="0"/>
                        <a:t> καινοτόμου μεθοδολογίας για μη-επεμβατικό προγεννητικό έλεγχο </a:t>
                      </a:r>
                      <a:r>
                        <a:rPr lang="el-GR" sz="2000" baseline="0" dirty="0" err="1"/>
                        <a:t>μονογονιδιακών</a:t>
                      </a:r>
                      <a:r>
                        <a:rPr lang="el-GR" sz="2000" baseline="0" dirty="0"/>
                        <a:t> νοσημάτων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American</a:t>
                      </a:r>
                      <a:r>
                        <a:rPr lang="en-US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Journal of Human Genetics 2017</a:t>
                      </a:r>
                      <a:endParaRPr lang="el-GR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6325">
                <a:tc>
                  <a:txBody>
                    <a:bodyPr/>
                    <a:lstStyle/>
                    <a:p>
                      <a:r>
                        <a:rPr lang="el-GR" sz="2000" dirty="0"/>
                        <a:t>Κατάδειξη</a:t>
                      </a:r>
                      <a:r>
                        <a:rPr lang="el-GR" sz="2000" baseline="0" dirty="0"/>
                        <a:t> της αποτελεσματικότητας της συμπαθητικής απονεύρωσης με τη χρήση </a:t>
                      </a:r>
                      <a:r>
                        <a:rPr lang="el-GR" sz="2000" baseline="0" dirty="0" err="1"/>
                        <a:t>υψίσυχνου</a:t>
                      </a:r>
                      <a:r>
                        <a:rPr lang="el-GR" sz="2000" baseline="0" dirty="0"/>
                        <a:t> ρεύματος </a:t>
                      </a:r>
                      <a:r>
                        <a:rPr lang="el-GR" sz="2000" baseline="0" dirty="0" smtClean="0"/>
                        <a:t>στη θεραπεία της αρτηριακής υπέρτασης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Lancet</a:t>
                      </a:r>
                      <a:r>
                        <a:rPr lang="en-US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2017</a:t>
                      </a:r>
                      <a:endParaRPr lang="el-GR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9085">
                <a:tc>
                  <a:txBody>
                    <a:bodyPr/>
                    <a:lstStyle/>
                    <a:p>
                      <a:r>
                        <a:rPr lang="el-GR" sz="2000" dirty="0"/>
                        <a:t>Μελέτη</a:t>
                      </a:r>
                      <a:r>
                        <a:rPr lang="el-GR" sz="2000" baseline="0" dirty="0"/>
                        <a:t> της αποτελεσματικότητας </a:t>
                      </a:r>
                      <a:r>
                        <a:rPr lang="el-GR" sz="2000" baseline="0" dirty="0" smtClean="0"/>
                        <a:t>νέων φαρμάκων σε  διεθνείς πολυκεντρικές μελέτες για τη θεραπεία του σακχαρώδη διαβήτη 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New</a:t>
                      </a:r>
                      <a:r>
                        <a:rPr lang="en-US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England Journal of Medicine </a:t>
                      </a:r>
                      <a:endParaRPr lang="el-GR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2015</a:t>
                      </a:r>
                      <a:r>
                        <a:rPr lang="en-US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2016, 2017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914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b="61145"/>
          <a:stretch/>
        </p:blipFill>
        <p:spPr bwMode="auto">
          <a:xfrm>
            <a:off x="50169" y="-3014"/>
            <a:ext cx="9058335" cy="271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="" xmlns:p14="http://schemas.microsoft.com/office/powerpoint/2010/main" val="1215115838"/>
              </p:ext>
            </p:extLst>
          </p:nvPr>
        </p:nvGraphicFramePr>
        <p:xfrm>
          <a:off x="4067944" y="3284984"/>
          <a:ext cx="5040560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="" xmlns:p14="http://schemas.microsoft.com/office/powerpoint/2010/main" val="1203931790"/>
              </p:ext>
            </p:extLst>
          </p:nvPr>
        </p:nvGraphicFramePr>
        <p:xfrm>
          <a:off x="-324544" y="3284984"/>
          <a:ext cx="5472608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698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1698" y="116632"/>
            <a:ext cx="7120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accent5">
                    <a:lumMod val="75000"/>
                  </a:schemeClr>
                </a:solidFill>
              </a:rPr>
              <a:t>Διεθνείς Συνεργασίες της Ιατρικής Σχολής του Ε.Κ.Π.Α.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6905283"/>
              </p:ext>
            </p:extLst>
          </p:nvPr>
        </p:nvGraphicFramePr>
        <p:xfrm>
          <a:off x="251520" y="692697"/>
          <a:ext cx="8640960" cy="59801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8603">
                <a:tc>
                  <a:txBody>
                    <a:bodyPr/>
                    <a:lstStyle/>
                    <a:p>
                      <a:r>
                        <a:rPr lang="el-GR" sz="2000" dirty="0"/>
                        <a:t>ΕΡΕΥΝΑ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ΔΗΜΟΣΙΕΥΣΗ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8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Δημιουργία θεραπευτικών οδηγιών για </a:t>
                      </a:r>
                      <a:r>
                        <a:rPr lang="el-GR" sz="2000" dirty="0" err="1" smtClean="0"/>
                        <a:t>νευροψυχιατρική</a:t>
                      </a:r>
                      <a:r>
                        <a:rPr lang="el-GR" sz="2000" baseline="0" dirty="0" smtClean="0"/>
                        <a:t> και </a:t>
                      </a:r>
                      <a:r>
                        <a:rPr lang="el-GR" sz="2000" dirty="0" smtClean="0"/>
                        <a:t>νεφρική προσβολή του Συστηματικού </a:t>
                      </a:r>
                      <a:r>
                        <a:rPr lang="el-GR" sz="2000" dirty="0" err="1" smtClean="0"/>
                        <a:t>Ερυθηματώδους</a:t>
                      </a:r>
                      <a:r>
                        <a:rPr lang="el-GR" sz="2000" dirty="0" smtClean="0"/>
                        <a:t> Λύκου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Annals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Rheumatic </a:t>
                      </a:r>
                      <a:r>
                        <a:rPr lang="en-US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Dis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2010, 2012</a:t>
                      </a:r>
                      <a:endParaRPr lang="el-GR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0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Δημιουργία θεραπευτικών οδηγιών για </a:t>
                      </a:r>
                      <a:r>
                        <a:rPr lang="el-GR" sz="2000" dirty="0" smtClean="0"/>
                        <a:t>τη Ρευματοειδή Αρθρίτιδα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Annals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Rheumatic </a:t>
                      </a:r>
                      <a:r>
                        <a:rPr lang="en-US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Dis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2010</a:t>
                      </a:r>
                      <a:endParaRPr lang="el-GR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0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Δημιουργία θεραπευτικών οδηγιών για τη νόσο</a:t>
                      </a:r>
                      <a:r>
                        <a:rPr lang="el-GR" sz="2000" baseline="0" dirty="0"/>
                        <a:t> </a:t>
                      </a:r>
                      <a:r>
                        <a:rPr lang="el-GR" sz="2000" baseline="0" dirty="0" err="1"/>
                        <a:t>Αδαματιάδη</a:t>
                      </a:r>
                      <a:r>
                        <a:rPr lang="el-GR" sz="2000" baseline="0" dirty="0"/>
                        <a:t>-Β</a:t>
                      </a:r>
                      <a:r>
                        <a:rPr lang="en-US" sz="2000" dirty="0" err="1"/>
                        <a:t>ehcet’s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Annals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Rheumatic </a:t>
                      </a:r>
                      <a:r>
                        <a:rPr lang="en-US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Dis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20</a:t>
                      </a:r>
                      <a:r>
                        <a:rPr lang="el-GR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8, 2009</a:t>
                      </a:r>
                      <a:endParaRPr lang="el-GR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0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Δημιουργία θεραπευτικών οδηγιών για το </a:t>
                      </a:r>
                      <a:r>
                        <a:rPr lang="el-GR" sz="2000" dirty="0" err="1"/>
                        <a:t>αντιφωσφολιπιδικό</a:t>
                      </a:r>
                      <a:r>
                        <a:rPr lang="el-GR" sz="2000" dirty="0"/>
                        <a:t> σύνδρομο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Annals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Rheumatic </a:t>
                      </a:r>
                      <a:r>
                        <a:rPr lang="en-US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Dis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2017</a:t>
                      </a:r>
                      <a:endParaRPr lang="el-GR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8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Δημιουργία θεραπευτικών οδηγιών για την </a:t>
                      </a:r>
                      <a:r>
                        <a:rPr lang="el-GR" sz="2000" dirty="0" err="1" smtClean="0"/>
                        <a:t>αμυλοείδωση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Blood 2013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80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Δημιουργία θεραπευτικών οδηγιών για τη</a:t>
                      </a:r>
                      <a:r>
                        <a:rPr lang="en-US" sz="2000" dirty="0"/>
                        <a:t> </a:t>
                      </a:r>
                      <a:r>
                        <a:rPr lang="el-GR" sz="2000" dirty="0" err="1"/>
                        <a:t>μακροσφαιριναιμία</a:t>
                      </a:r>
                      <a:r>
                        <a:rPr lang="el-GR" sz="2000" dirty="0"/>
                        <a:t> </a:t>
                      </a:r>
                      <a:r>
                        <a:rPr lang="en-US" sz="2000" dirty="0" err="1" smtClean="0"/>
                        <a:t>Waldenstrom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Journal of Clinical Oncology</a:t>
                      </a:r>
                      <a:r>
                        <a:rPr lang="el-GR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2009</a:t>
                      </a:r>
                      <a:r>
                        <a:rPr lang="en-US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; </a:t>
                      </a:r>
                      <a:endParaRPr lang="el-GR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Blood </a:t>
                      </a:r>
                      <a:r>
                        <a:rPr lang="el-GR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2014, </a:t>
                      </a:r>
                      <a:r>
                        <a:rPr lang="en-US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33435825"/>
                  </a:ext>
                </a:extLst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914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1698" y="116632"/>
            <a:ext cx="7120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accent5">
                    <a:lumMod val="75000"/>
                  </a:schemeClr>
                </a:solidFill>
              </a:rPr>
              <a:t>Διεθνείς Συνεργασίες της Ιατρικής Σχολής του Ε.Κ.Π.Α.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8105715"/>
              </p:ext>
            </p:extLst>
          </p:nvPr>
        </p:nvGraphicFramePr>
        <p:xfrm>
          <a:off x="251520" y="692696"/>
          <a:ext cx="8640960" cy="54726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9871">
                <a:tc>
                  <a:txBody>
                    <a:bodyPr/>
                    <a:lstStyle/>
                    <a:p>
                      <a:r>
                        <a:rPr lang="el-GR" sz="2000" dirty="0"/>
                        <a:t>ΕΡΕΥΝΑ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ΔΗΜΟΣΙΕΥΣΗ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6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Δημιουργία θεραπευτικών οδηγιών για την κολπική </a:t>
                      </a:r>
                      <a:r>
                        <a:rPr lang="el-GR" sz="2000" dirty="0" smtClean="0"/>
                        <a:t>μαρμαρυγή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Europace</a:t>
                      </a:r>
                      <a:r>
                        <a:rPr lang="en-US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2016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28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Δημιουργία θεραπευτικών οδηγιών για την</a:t>
                      </a:r>
                      <a:r>
                        <a:rPr lang="el-GR" sz="2000" baseline="0" dirty="0"/>
                        <a:t> </a:t>
                      </a:r>
                      <a:r>
                        <a:rPr lang="el-GR" sz="2000" baseline="0" dirty="0" err="1"/>
                        <a:t>διακαθετηριακή</a:t>
                      </a:r>
                      <a:r>
                        <a:rPr lang="el-GR" sz="2000" baseline="0" dirty="0"/>
                        <a:t> αντικατάσταση </a:t>
                      </a:r>
                      <a:r>
                        <a:rPr lang="el-GR" sz="2000" baseline="0" dirty="0" err="1"/>
                        <a:t>μιτροειδους</a:t>
                      </a:r>
                      <a:r>
                        <a:rPr lang="el-GR" sz="2000" baseline="0" dirty="0"/>
                        <a:t> </a:t>
                      </a:r>
                      <a:r>
                        <a:rPr lang="el-GR" sz="2000" baseline="0" dirty="0" err="1" smtClean="0"/>
                        <a:t>βαλβίδος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JACC 2015</a:t>
                      </a:r>
                      <a:endParaRPr lang="el-GR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28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Δημιουργία θεραπευτικών οδηγιών για την καρδιακή ανεπάρκεια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European Heart Journal </a:t>
                      </a:r>
                      <a:r>
                        <a:rPr lang="en-US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2015, 2016, 2017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9525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Ανάπτυξη</a:t>
                      </a:r>
                      <a:r>
                        <a:rPr lang="el-GR" sz="2000" baseline="0" dirty="0" smtClean="0"/>
                        <a:t> νέας απεικονιστικής μεθόδου για την </a:t>
                      </a:r>
                      <a:r>
                        <a:rPr lang="en-US" sz="2000" baseline="0" dirty="0" smtClean="0"/>
                        <a:t>in-vivo </a:t>
                      </a:r>
                      <a:r>
                        <a:rPr lang="el-GR" sz="2000" baseline="0" dirty="0" smtClean="0"/>
                        <a:t>ανίχνευση και ποσοτικοποίηση της </a:t>
                      </a:r>
                      <a:r>
                        <a:rPr lang="el-GR" sz="2000" baseline="0" dirty="0" err="1" smtClean="0"/>
                        <a:t>νεοαγγειογένεσης</a:t>
                      </a:r>
                      <a:r>
                        <a:rPr lang="el-GR" sz="2000" baseline="0" dirty="0" smtClean="0"/>
                        <a:t> σε </a:t>
                      </a:r>
                      <a:r>
                        <a:rPr lang="el-GR" sz="2000" baseline="0" dirty="0" err="1" smtClean="0"/>
                        <a:t>αθηρωματικές</a:t>
                      </a:r>
                      <a:r>
                        <a:rPr lang="el-GR" sz="2000" baseline="0" dirty="0" smtClean="0"/>
                        <a:t> πλάκες στεφανιαίων αρτηριών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Med Image </a:t>
                      </a:r>
                      <a:r>
                        <a:rPr lang="en-US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Comput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Comput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Assist </a:t>
                      </a:r>
                      <a:r>
                        <a:rPr lang="en-US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Interv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 2005</a:t>
                      </a:r>
                      <a:endParaRPr lang="el-GR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Vasa 2013</a:t>
                      </a:r>
                      <a:endParaRPr lang="en-US" baseline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1493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Προσδιορισμός</a:t>
                      </a:r>
                      <a:r>
                        <a:rPr lang="el-GR" sz="2000" baseline="0" dirty="0" smtClean="0"/>
                        <a:t> τιμών αναφοράς και φυσιολογικών τιμών για την ελαστικότητα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l-GR" sz="2000" baseline="0" dirty="0" smtClean="0"/>
                        <a:t>και την πίεση της αορτής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European Heart Journal 2010, 2014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914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357158" y="395567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70C0"/>
                </a:solidFill>
              </a:rPr>
              <a:t>Χρηματοδοτούμενα ερευνητικά προγράμματα, </a:t>
            </a:r>
            <a:r>
              <a:rPr lang="en-US" sz="2400" b="1" dirty="0">
                <a:solidFill>
                  <a:srgbClr val="0070C0"/>
                </a:solidFill>
              </a:rPr>
              <a:t>HORIZON</a:t>
            </a:r>
            <a:r>
              <a:rPr lang="el-GR" sz="2400" b="1" dirty="0">
                <a:solidFill>
                  <a:srgbClr val="0070C0"/>
                </a:solidFill>
              </a:rPr>
              <a:t> κ.α</a:t>
            </a:r>
            <a:r>
              <a:rPr lang="el-GR" sz="2400" b="1" dirty="0" smtClean="0">
                <a:solidFill>
                  <a:srgbClr val="0070C0"/>
                </a:solidFill>
              </a:rPr>
              <a:t>. </a:t>
            </a:r>
            <a:endParaRPr lang="el-GR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2998632289"/>
              </p:ext>
            </p:extLst>
          </p:nvPr>
        </p:nvGraphicFramePr>
        <p:xfrm>
          <a:off x="179512" y="1124744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84070"/>
            <a:ext cx="7740353" cy="14880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32" y="522712"/>
            <a:ext cx="5267424" cy="226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- TextBox"/>
          <p:cNvSpPr txBox="1"/>
          <p:nvPr/>
        </p:nvSpPr>
        <p:spPr>
          <a:xfrm>
            <a:off x="3689677" y="2857548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ΕΣΠΑ 2014-2020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214282" y="571480"/>
            <a:ext cx="4439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C00000"/>
                </a:solidFill>
              </a:rPr>
              <a:t>pMedGR</a:t>
            </a:r>
            <a:r>
              <a:rPr lang="el-GR" sz="1600" dirty="0" smtClean="0"/>
              <a:t> = </a:t>
            </a:r>
            <a:r>
              <a:rPr lang="en-US" sz="1600" b="1" dirty="0" smtClean="0">
                <a:solidFill>
                  <a:srgbClr val="C00000"/>
                </a:solidFill>
              </a:rPr>
              <a:t>P</a:t>
            </a:r>
            <a:r>
              <a:rPr lang="en-US" sz="1600" dirty="0" smtClean="0"/>
              <a:t>recision-</a:t>
            </a:r>
            <a:r>
              <a:rPr lang="en-US" sz="1600" b="1" dirty="0" smtClean="0">
                <a:solidFill>
                  <a:srgbClr val="C00000"/>
                </a:solidFill>
              </a:rPr>
              <a:t>P</a:t>
            </a:r>
            <a:r>
              <a:rPr lang="en-US" sz="1600" dirty="0" smtClean="0"/>
              <a:t>ersonalized </a:t>
            </a:r>
            <a:r>
              <a:rPr lang="en-US" sz="1600" b="1" dirty="0" smtClean="0">
                <a:solidFill>
                  <a:srgbClr val="C00000"/>
                </a:solidFill>
              </a:rPr>
              <a:t>Med</a:t>
            </a:r>
            <a:r>
              <a:rPr lang="en-US" sz="1600" dirty="0" smtClean="0"/>
              <a:t>icine </a:t>
            </a:r>
            <a:r>
              <a:rPr lang="en-US" sz="1600" b="1" dirty="0" smtClean="0">
                <a:solidFill>
                  <a:srgbClr val="C00000"/>
                </a:solidFill>
              </a:rPr>
              <a:t>Gr</a:t>
            </a:r>
            <a:r>
              <a:rPr lang="en-US" sz="1600" dirty="0" smtClean="0"/>
              <a:t>eece</a:t>
            </a:r>
            <a:endParaRPr lang="el-GR" sz="1600" dirty="0"/>
          </a:p>
        </p:txBody>
      </p:sp>
    </p:spTree>
    <p:extLst>
      <p:ext uri="{BB962C8B-B14F-4D97-AF65-F5344CB8AC3E}">
        <p14:creationId xmlns="" xmlns:p14="http://schemas.microsoft.com/office/powerpoint/2010/main" val="26094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>
                <a:solidFill>
                  <a:srgbClr val="00B0F0"/>
                </a:solidFill>
              </a:rPr>
              <a:t>ΕΥΧΑΡΙΣΤΙΕΣ . . .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6" y="3429000"/>
            <a:ext cx="4794956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926620" y="3376198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WHO 2003-2012</a:t>
            </a:r>
            <a:endParaRPr lang="el-GR" sz="1600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14282" y="1928802"/>
            <a:ext cx="3429024" cy="464742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Η επιστημονική έρευνα γίνεται με τέσσερα πράγματα: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μυαλό για να σκέφτεσαι,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μάτια για να βλέπεις,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μηχανήματα για να μετράς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χρήματα…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000" dirty="0" smtClean="0"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sz="2000" dirty="0" err="1" smtClean="0">
                <a:ea typeface="Times New Roman" pitchFamily="18" charset="0"/>
                <a:cs typeface="Times New Roman" pitchFamily="18" charset="0"/>
              </a:rPr>
              <a:t>Albert</a:t>
            </a:r>
            <a:r>
              <a:rPr lang="el-GR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err="1" smtClean="0">
                <a:ea typeface="Times New Roman" pitchFamily="18" charset="0"/>
                <a:cs typeface="Times New Roman" pitchFamily="18" charset="0"/>
              </a:rPr>
              <a:t>von</a:t>
            </a:r>
            <a:r>
              <a:rPr lang="el-GR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err="1" smtClean="0">
                <a:ea typeface="Times New Roman" pitchFamily="18" charset="0"/>
                <a:cs typeface="Times New Roman" pitchFamily="18" charset="0"/>
              </a:rPr>
              <a:t>Szent</a:t>
            </a:r>
            <a:r>
              <a:rPr lang="el-GR" sz="2000" dirty="0" smtClean="0">
                <a:ea typeface="Times New Roman" pitchFamily="18" charset="0"/>
                <a:cs typeface="Times New Roman" pitchFamily="18" charset="0"/>
              </a:rPr>
              <a:t>-</a:t>
            </a:r>
            <a:r>
              <a:rPr lang="el-GR" sz="2000" dirty="0" err="1" smtClean="0">
                <a:ea typeface="Times New Roman" pitchFamily="18" charset="0"/>
                <a:cs typeface="Times New Roman" pitchFamily="18" charset="0"/>
              </a:rPr>
              <a:t>Gyorgyi</a:t>
            </a:r>
            <a:r>
              <a:rPr lang="el-GR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>
                <a:ea typeface="Times New Roman" pitchFamily="18" charset="0"/>
                <a:cs typeface="Times New Roman" pitchFamily="18" charset="0"/>
              </a:rPr>
              <a:t>(1893-1986)</a:t>
            </a:r>
            <a:endParaRPr lang="en-US" sz="2000" dirty="0" smtClean="0"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>
                <a:ea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sz="2000" dirty="0" smtClean="0">
                <a:ea typeface="Times New Roman" pitchFamily="18" charset="0"/>
                <a:cs typeface="Times New Roman" pitchFamily="18" charset="0"/>
              </a:rPr>
              <a:t>Νόμπελ Ιατρικής 1937</a:t>
            </a:r>
            <a:endParaRPr lang="el-GR" sz="1000" dirty="0" smtClean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2800" dirty="0" smtClean="0"/>
              <a:t>&gt; 40% κλινικού έργου Ε.Σ.Υ. (επείγοντα-</a:t>
            </a:r>
            <a:r>
              <a:rPr lang="el-GR" sz="2800" dirty="0" err="1" smtClean="0"/>
              <a:t>τακτικ</a:t>
            </a:r>
            <a:r>
              <a:rPr lang="el-GR" sz="2800" dirty="0" smtClean="0"/>
              <a:t>ά ιατρεία) στο</a:t>
            </a:r>
            <a:br>
              <a:rPr lang="el-GR" sz="2800" dirty="0" smtClean="0"/>
            </a:br>
            <a:r>
              <a:rPr lang="el-GR" sz="2800" dirty="0" smtClean="0"/>
              <a:t>Λεκανοπέδιο Αττικής 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928794" y="1571612"/>
          <a:ext cx="678661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803"/>
                <a:gridCol w="1966214"/>
                <a:gridCol w="3361593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chemeClr val="tx1"/>
                          </a:solidFill>
                        </a:rPr>
                        <a:t>Λαϊκό</a:t>
                      </a:r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b="1" dirty="0" err="1" smtClean="0">
                          <a:solidFill>
                            <a:schemeClr val="tx1"/>
                          </a:solidFill>
                        </a:rPr>
                        <a:t>Αρεταίειο</a:t>
                      </a:r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chemeClr val="tx1"/>
                          </a:solidFill>
                        </a:rPr>
                        <a:t>Αλεξάνδρα</a:t>
                      </a:r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chemeClr val="tx1"/>
                          </a:solidFill>
                        </a:rPr>
                        <a:t>Αττικό</a:t>
                      </a:r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b="1" dirty="0" err="1" smtClean="0">
                          <a:solidFill>
                            <a:schemeClr val="tx1"/>
                          </a:solidFill>
                        </a:rPr>
                        <a:t>Αιγινήτειο</a:t>
                      </a:r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chemeClr val="tx1"/>
                          </a:solidFill>
                        </a:rPr>
                        <a:t>Ιπποκράτειο</a:t>
                      </a:r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chemeClr val="tx1"/>
                          </a:solidFill>
                        </a:rPr>
                        <a:t>Συγγρός</a:t>
                      </a:r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chemeClr val="tx1"/>
                          </a:solidFill>
                        </a:rPr>
                        <a:t>Σωτηρία </a:t>
                      </a:r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b="1" dirty="0" err="1" smtClean="0">
                          <a:solidFill>
                            <a:schemeClr val="tx1"/>
                          </a:solidFill>
                        </a:rPr>
                        <a:t>Σισμανόγλειο</a:t>
                      </a:r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chemeClr val="tx1"/>
                          </a:solidFill>
                        </a:rPr>
                        <a:t>Γεννηματά</a:t>
                      </a:r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chemeClr val="tx1"/>
                          </a:solidFill>
                        </a:rPr>
                        <a:t>Ευαγγελισμός</a:t>
                      </a:r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chemeClr val="tx1"/>
                          </a:solidFill>
                        </a:rPr>
                        <a:t>Αγ. Όλγα</a:t>
                      </a:r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chemeClr val="tx1"/>
                          </a:solidFill>
                        </a:rPr>
                        <a:t>Κ.Α.Τ.</a:t>
                      </a:r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chemeClr val="tx1"/>
                          </a:solidFill>
                        </a:rPr>
                        <a:t>Παίδων Αγ. Σοφία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chemeClr val="tx1"/>
                          </a:solidFill>
                        </a:rPr>
                        <a:t>Παίδων Αγ. Κυριακού</a:t>
                      </a:r>
                    </a:p>
                    <a:p>
                      <a:endParaRPr lang="el-G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357158" y="4143380"/>
            <a:ext cx="3929090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</a:t>
            </a:r>
            <a:r>
              <a:rPr lang="en-US" sz="2400" dirty="0" smtClean="0"/>
              <a:t>35</a:t>
            </a:r>
            <a:r>
              <a:rPr lang="el-GR" sz="2400" dirty="0" smtClean="0"/>
              <a:t>/37</a:t>
            </a:r>
            <a:r>
              <a:rPr lang="en-US" sz="2400" dirty="0" smtClean="0"/>
              <a:t> </a:t>
            </a:r>
            <a:r>
              <a:rPr lang="el-GR" sz="2400" dirty="0" smtClean="0"/>
              <a:t>ιατρικές ειδικότητες</a:t>
            </a:r>
          </a:p>
          <a:p>
            <a:r>
              <a:rPr lang="el-GR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&gt;50 (??) ερευνητικά πεδία</a:t>
            </a:r>
          </a:p>
          <a:p>
            <a:pPr algn="ctr"/>
            <a:endParaRPr lang="el-GR" sz="2400" dirty="0" smtClean="0"/>
          </a:p>
          <a:p>
            <a:pPr algn="ctr"/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4572000" y="1571612"/>
            <a:ext cx="4572000" cy="7694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200" dirty="0" err="1"/>
              <a:t>Αναγνωρισιμότητα</a:t>
            </a:r>
            <a:r>
              <a:rPr lang="el-GR" sz="2200" dirty="0"/>
              <a:t> </a:t>
            </a:r>
            <a:r>
              <a:rPr lang="el-GR" sz="2200" dirty="0" smtClean="0"/>
              <a:t>του ερευνητικού </a:t>
            </a:r>
            <a:r>
              <a:rPr lang="el-GR" sz="2200" dirty="0"/>
              <a:t>έργου </a:t>
            </a:r>
            <a:r>
              <a:rPr lang="el-GR" sz="2200" dirty="0" smtClean="0"/>
              <a:t>Ιατρικής Σχολής</a:t>
            </a:r>
            <a:endParaRPr lang="en-US" sz="2200" dirty="0" smtClean="0"/>
          </a:p>
        </p:txBody>
      </p:sp>
      <p:sp>
        <p:nvSpPr>
          <p:cNvPr id="4" name="2 - TextBox"/>
          <p:cNvSpPr txBox="1"/>
          <p:nvPr/>
        </p:nvSpPr>
        <p:spPr>
          <a:xfrm>
            <a:off x="45193" y="1556791"/>
            <a:ext cx="4383931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l-GR" sz="2200" dirty="0" smtClean="0"/>
              <a:t>Παραγωγή ερευνητικού </a:t>
            </a:r>
            <a:r>
              <a:rPr lang="el-GR" sz="2200" dirty="0"/>
              <a:t>έργου </a:t>
            </a:r>
            <a:endParaRPr lang="en-US" sz="2200" dirty="0" smtClean="0"/>
          </a:p>
          <a:p>
            <a:pPr algn="ctr"/>
            <a:r>
              <a:rPr lang="el-GR" sz="2200" dirty="0" smtClean="0"/>
              <a:t>από </a:t>
            </a:r>
            <a:r>
              <a:rPr lang="el-GR" sz="2200" dirty="0"/>
              <a:t>την Ιατρική </a:t>
            </a:r>
            <a:r>
              <a:rPr lang="el-GR" sz="2200" dirty="0" smtClean="0"/>
              <a:t>Σχολή</a:t>
            </a:r>
            <a:endParaRPr lang="en-US" sz="2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924944"/>
            <a:ext cx="438393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436951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4282" y="405450"/>
            <a:ext cx="86986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cap="none" spc="0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Διεθνής βιβλιογραφία &gt;500 περιοδικά </a:t>
            </a:r>
            <a:r>
              <a:rPr lang="en-US" sz="2800" b="1" cap="none" spc="0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2012 - 2016</a:t>
            </a:r>
            <a:endParaRPr lang="en-US" sz="2800" b="1" cap="none" spc="0" dirty="0">
              <a:ln w="1905"/>
              <a:solidFill>
                <a:schemeClr val="bg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12" y="6072206"/>
            <a:ext cx="2669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i="1" dirty="0" smtClean="0">
                <a:solidFill>
                  <a:srgbClr val="FF0000"/>
                </a:solidFill>
              </a:rPr>
              <a:t>Πηγή: </a:t>
            </a:r>
            <a:r>
              <a:rPr lang="en-US" sz="3600" i="1" dirty="0" smtClean="0">
                <a:solidFill>
                  <a:srgbClr val="FF0000"/>
                </a:solidFill>
              </a:rPr>
              <a:t>Scopus</a:t>
            </a:r>
            <a:endParaRPr lang="el-GR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322" y="2555612"/>
            <a:ext cx="318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b="1" dirty="0"/>
              <a:t>ΔΗΜΟΣΙΕΥΣΕΙΣ - </a:t>
            </a:r>
            <a:r>
              <a:rPr lang="en-US" b="1" dirty="0"/>
              <a:t>PUBLICATIONS</a:t>
            </a:r>
            <a:endParaRPr lang="el-GR" b="1" dirty="0"/>
          </a:p>
        </p:txBody>
      </p:sp>
      <p:sp>
        <p:nvSpPr>
          <p:cNvPr id="7" name="Rectangle 6"/>
          <p:cNvSpPr/>
          <p:nvPr/>
        </p:nvSpPr>
        <p:spPr>
          <a:xfrm>
            <a:off x="5143504" y="2532226"/>
            <a:ext cx="341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b="1" dirty="0" smtClean="0"/>
              <a:t>ΔΙΕΘΝΕΙΣ ΑΝΑΦΟΡΕΣ </a:t>
            </a:r>
            <a:r>
              <a:rPr lang="el-GR" b="1" dirty="0"/>
              <a:t>- </a:t>
            </a:r>
            <a:r>
              <a:rPr lang="en-US" b="1" dirty="0"/>
              <a:t>CITATIONS</a:t>
            </a:r>
            <a:endParaRPr lang="el-GR" b="1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900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4697" y="260648"/>
            <a:ext cx="5354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Μεθοδολογία</a:t>
            </a:r>
            <a:r>
              <a:rPr lang="en-US" sz="2800" b="1" dirty="0" smtClean="0"/>
              <a:t> </a:t>
            </a:r>
            <a:r>
              <a:rPr lang="el-GR" sz="2800" b="1" dirty="0" smtClean="0"/>
              <a:t>συλλογής στοιχείων</a:t>
            </a:r>
            <a:endParaRPr lang="el-G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467544" y="1124744"/>
            <a:ext cx="2664296" cy="1368152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Πρόσκληση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(open call)</a:t>
            </a:r>
            <a:r>
              <a:rPr lang="el-GR" sz="2400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02485" y="1455703"/>
            <a:ext cx="4254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Επιστολή (</a:t>
            </a:r>
            <a:r>
              <a:rPr lang="en-US" sz="2000" dirty="0" err="1"/>
              <a:t>x</a:t>
            </a:r>
            <a:r>
              <a:rPr lang="el-GR" sz="2000" dirty="0"/>
              <a:t>2) προς </a:t>
            </a:r>
            <a:r>
              <a:rPr lang="el-GR" sz="2000" dirty="0" smtClean="0"/>
              <a:t>μέλη </a:t>
            </a:r>
            <a:r>
              <a:rPr lang="el-GR" sz="2000" dirty="0"/>
              <a:t>ΔΕΠ και </a:t>
            </a:r>
            <a:endParaRPr lang="el-GR" sz="2000" dirty="0" smtClean="0"/>
          </a:p>
          <a:p>
            <a:r>
              <a:rPr lang="el-GR" sz="2000" dirty="0" smtClean="0"/>
              <a:t>Ερευνητές της Ιατρικής </a:t>
            </a:r>
            <a:r>
              <a:rPr lang="el-GR" sz="2000" dirty="0"/>
              <a:t>Σχολής Ε</a:t>
            </a:r>
            <a:r>
              <a:rPr lang="en-US" sz="2000" dirty="0"/>
              <a:t>.</a:t>
            </a:r>
            <a:r>
              <a:rPr lang="el-GR" sz="2000" dirty="0"/>
              <a:t>Κ</a:t>
            </a:r>
            <a:r>
              <a:rPr lang="en-US" sz="2000" dirty="0"/>
              <a:t>.</a:t>
            </a:r>
            <a:r>
              <a:rPr lang="el-GR" sz="2000" dirty="0"/>
              <a:t>Π</a:t>
            </a:r>
            <a:r>
              <a:rPr lang="en-US" sz="2000" dirty="0"/>
              <a:t>.</a:t>
            </a:r>
            <a:r>
              <a:rPr lang="el-GR" sz="2000" dirty="0"/>
              <a:t>Α</a:t>
            </a:r>
            <a:r>
              <a:rPr lang="en-US" sz="2000" dirty="0"/>
              <a:t>.</a:t>
            </a:r>
            <a:endParaRPr lang="el-GR" sz="2000" dirty="0"/>
          </a:p>
        </p:txBody>
      </p:sp>
      <p:cxnSp>
        <p:nvCxnSpPr>
          <p:cNvPr id="10" name="Straight Arrow Connector 9"/>
          <p:cNvCxnSpPr>
            <a:stCxn id="4" idx="3"/>
            <a:endCxn id="6" idx="1"/>
          </p:cNvCxnSpPr>
          <p:nvPr/>
        </p:nvCxnSpPr>
        <p:spPr>
          <a:xfrm>
            <a:off x="3131840" y="1808820"/>
            <a:ext cx="970645" cy="8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7544" y="2924944"/>
            <a:ext cx="2664296" cy="1224136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Προϋποθέσεις &amp; Κριτήρια</a:t>
            </a:r>
            <a:r>
              <a:rPr lang="en-US" sz="2400" b="1" dirty="0"/>
              <a:t> </a:t>
            </a:r>
            <a:r>
              <a:rPr lang="el-GR" sz="2400" b="1" dirty="0"/>
              <a:t>υποβολής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2608" y="2713480"/>
            <a:ext cx="4583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/>
              <a:t>Σύντομη περιγραφή καινοτομίας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/>
              <a:t>Αναφορά σε Πατέντες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/>
              <a:t>Δημοσιεύσεις </a:t>
            </a:r>
            <a:r>
              <a:rPr lang="el-GR" sz="2000" dirty="0" smtClean="0"/>
              <a:t>από ΕΚΠΑ σε </a:t>
            </a:r>
            <a:r>
              <a:rPr lang="el-GR" sz="2000" dirty="0"/>
              <a:t>περιοδικά με υψηλό δείκτη απήχησης (</a:t>
            </a:r>
            <a:r>
              <a:rPr lang="en-US" sz="2000" dirty="0"/>
              <a:t>I.F.</a:t>
            </a:r>
            <a:r>
              <a:rPr lang="el-GR" sz="2000" dirty="0"/>
              <a:t>)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dirty="0"/>
              <a:t>Πρώτος ή/και τελευταίος συγγραφέας</a:t>
            </a: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131840" y="3529088"/>
            <a:ext cx="960768" cy="79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67544" y="4785182"/>
            <a:ext cx="2664296" cy="1785950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Έλεγχος και </a:t>
            </a:r>
            <a:r>
              <a:rPr lang="el-GR" sz="2400" b="1" dirty="0" smtClean="0"/>
              <a:t>Ομαδοποίηση</a:t>
            </a:r>
            <a:r>
              <a:rPr lang="en-US" sz="2400" b="1" dirty="0" smtClean="0"/>
              <a:t> (n=55)</a:t>
            </a:r>
            <a:endParaRPr lang="el-GR" sz="2400" b="1" dirty="0"/>
          </a:p>
          <a:p>
            <a:pPr algn="ctr"/>
            <a:r>
              <a:rPr lang="el-GR" sz="1600" dirty="0"/>
              <a:t>Βασική, εφαρμοσμένη, μεταφραστική και κλινική έρευνα  στο Ε.Κ.Π.Α.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214636" y="5735726"/>
            <a:ext cx="1714512" cy="13869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Rectangle 19"/>
          <p:cNvSpPr/>
          <p:nvPr/>
        </p:nvSpPr>
        <p:spPr>
          <a:xfrm>
            <a:off x="4142802" y="5072074"/>
            <a:ext cx="3572470" cy="1213306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Ανώνυμη παρουσίαση </a:t>
            </a:r>
            <a:r>
              <a:rPr lang="en-US" sz="2000" b="1" dirty="0" smtClean="0"/>
              <a:t>(n=65) &amp; </a:t>
            </a:r>
            <a:r>
              <a:rPr lang="el-GR" sz="2000" b="1" dirty="0" smtClean="0"/>
              <a:t>δημοσιεύσεις (</a:t>
            </a:r>
            <a:r>
              <a:rPr lang="en-US" sz="2000" b="1" dirty="0" smtClean="0">
                <a:solidFill>
                  <a:srgbClr val="FFFF00"/>
                </a:solidFill>
              </a:rPr>
              <a:t>median I.F. = 20</a:t>
            </a:r>
            <a:r>
              <a:rPr lang="en-US" sz="2000" b="1" dirty="0" smtClean="0"/>
              <a:t>)</a:t>
            </a:r>
            <a:endParaRPr lang="el-GR" sz="2000" b="1" dirty="0"/>
          </a:p>
        </p:txBody>
      </p:sp>
      <p:cxnSp>
        <p:nvCxnSpPr>
          <p:cNvPr id="19" name="Straight Arrow Connector 15"/>
          <p:cNvCxnSpPr/>
          <p:nvPr/>
        </p:nvCxnSpPr>
        <p:spPr>
          <a:xfrm>
            <a:off x="3142670" y="5713876"/>
            <a:ext cx="960768" cy="7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505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008584292"/>
              </p:ext>
            </p:extLst>
          </p:nvPr>
        </p:nvGraphicFramePr>
        <p:xfrm>
          <a:off x="251520" y="332656"/>
          <a:ext cx="871296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027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710" y="116632"/>
            <a:ext cx="8116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Εφαρμοσμένη Κλινική Έρευνα στην Ιατρική Σχολή του Ε.Κ.Π.Α.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7772048"/>
              </p:ext>
            </p:extLst>
          </p:nvPr>
        </p:nvGraphicFramePr>
        <p:xfrm>
          <a:off x="251520" y="692696"/>
          <a:ext cx="8640960" cy="56263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9199">
                <a:tc>
                  <a:txBody>
                    <a:bodyPr/>
                    <a:lstStyle/>
                    <a:p>
                      <a:r>
                        <a:rPr lang="el-GR" sz="2000" dirty="0"/>
                        <a:t>ΕΡΕΥΝΑ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ΔΗΜΟΣΙΕΥΣΗ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8993">
                <a:tc>
                  <a:txBody>
                    <a:bodyPr/>
                    <a:lstStyle/>
                    <a:p>
                      <a:r>
                        <a:rPr lang="el-GR" sz="2000" dirty="0"/>
                        <a:t>Ανάπτυξη ενός</a:t>
                      </a:r>
                      <a:r>
                        <a:rPr lang="el-GR" sz="2000" baseline="0" dirty="0"/>
                        <a:t> νέου </a:t>
                      </a:r>
                      <a:r>
                        <a:rPr lang="en-US" sz="2000" baseline="0" dirty="0"/>
                        <a:t>in-vitro </a:t>
                      </a:r>
                      <a:r>
                        <a:rPr lang="el-GR" sz="2000" baseline="0" dirty="0" err="1"/>
                        <a:t>φαρμακοκινητικού</a:t>
                      </a:r>
                      <a:r>
                        <a:rPr lang="el-GR" sz="2000" baseline="0" dirty="0"/>
                        <a:t> / φαρμακοδυναμικού </a:t>
                      </a:r>
                      <a:r>
                        <a:rPr lang="el-GR" sz="2000" baseline="0" dirty="0" smtClean="0"/>
                        <a:t>μοντέλου-συσκευής </a:t>
                      </a:r>
                      <a:r>
                        <a:rPr lang="el-GR" sz="2000" baseline="0" dirty="0"/>
                        <a:t>για τη μελέτη </a:t>
                      </a:r>
                      <a:r>
                        <a:rPr lang="el-GR" sz="2000" baseline="0" dirty="0" smtClean="0"/>
                        <a:t>της δράσης των αντιβιοτικών φαρμάκων 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Antimicrobial</a:t>
                      </a:r>
                      <a:r>
                        <a:rPr lang="en-US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Agents </a:t>
                      </a:r>
                      <a:r>
                        <a:rPr lang="en-US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Chemotheraphy</a:t>
                      </a:r>
                      <a:r>
                        <a:rPr lang="en-US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2012, 2013, 2014, 2015</a:t>
                      </a:r>
                    </a:p>
                    <a:p>
                      <a:r>
                        <a:rPr lang="en-US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J Pharmaceutical Sciences 2016</a:t>
                      </a:r>
                      <a:endParaRPr lang="el-GR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5241">
                <a:tc>
                  <a:txBody>
                    <a:bodyPr/>
                    <a:lstStyle/>
                    <a:p>
                      <a:r>
                        <a:rPr lang="el-GR" sz="2000" dirty="0"/>
                        <a:t>Ανάπτυξη</a:t>
                      </a:r>
                      <a:r>
                        <a:rPr lang="el-GR" sz="2000" baseline="0" dirty="0"/>
                        <a:t> και εφαρμογή νέων μεθόδων ανίχνευσης ήπιων νοητικών διαταραχών σε οδηγούς οχημάτων 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Traffic Injury Prevention 2016, 2017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01898">
                <a:tc>
                  <a:txBody>
                    <a:bodyPr/>
                    <a:lstStyle/>
                    <a:p>
                      <a:r>
                        <a:rPr lang="el-GR" sz="2000" dirty="0"/>
                        <a:t>Ανάπτυξη και εφαρμογή</a:t>
                      </a:r>
                      <a:r>
                        <a:rPr lang="el-GR" sz="2000" baseline="0" dirty="0"/>
                        <a:t> </a:t>
                      </a:r>
                      <a:r>
                        <a:rPr lang="el-GR" sz="2000" dirty="0" err="1"/>
                        <a:t>ραδιομετρικής</a:t>
                      </a:r>
                      <a:r>
                        <a:rPr lang="el-GR" sz="2000" baseline="0" dirty="0"/>
                        <a:t> μη-επεμβατικής τεχνικής για τη μελέτη της εγκεφαλικής δραστηριότητας κατά την έκθεση του εγκεφάλου στην ηλεκτρομαγνητική </a:t>
                      </a:r>
                      <a:r>
                        <a:rPr lang="el-GR" sz="2000" baseline="0" dirty="0" smtClean="0"/>
                        <a:t>ακτινοβολία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Neuroscience</a:t>
                      </a:r>
                      <a:r>
                        <a:rPr lang="en-US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Letters 2010</a:t>
                      </a:r>
                    </a:p>
                    <a:p>
                      <a:r>
                        <a:rPr lang="en-US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J Integrative Neuroscience 2011</a:t>
                      </a:r>
                      <a:endParaRPr lang="el-GR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247007">
                <a:tc>
                  <a:txBody>
                    <a:bodyPr/>
                    <a:lstStyle/>
                    <a:p>
                      <a:r>
                        <a:rPr lang="el-GR" sz="2000" baseline="0" dirty="0"/>
                        <a:t>Κλινική εφαρμογή τρισδιάστατων εκτυπωμένων ορθοπεδικών εμφυτευμάτων και καθοδηγούμενης </a:t>
                      </a:r>
                      <a:r>
                        <a:rPr lang="el-GR" sz="2000" baseline="0" dirty="0" smtClean="0"/>
                        <a:t>πλοήγησης </a:t>
                      </a:r>
                      <a:r>
                        <a:rPr lang="el-GR" sz="2000" baseline="0" dirty="0"/>
                        <a:t>στη χειρουργική των </a:t>
                      </a:r>
                      <a:r>
                        <a:rPr lang="el-GR" sz="2000" baseline="0" dirty="0" err="1"/>
                        <a:t>μυοσκελετικών</a:t>
                      </a:r>
                      <a:r>
                        <a:rPr lang="el-GR" sz="2000" baseline="0" dirty="0"/>
                        <a:t> όγκων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Orthopedics</a:t>
                      </a:r>
                      <a:r>
                        <a:rPr lang="en-US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2017, 2017</a:t>
                      </a:r>
                      <a:endParaRPr lang="el-GR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9192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710" y="116632"/>
            <a:ext cx="8116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Εφαρμοσμένη Κλινική Έρευνα στην Ιατρική Σχολή του Ε.Κ.Π.Α.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8577556"/>
              </p:ext>
            </p:extLst>
          </p:nvPr>
        </p:nvGraphicFramePr>
        <p:xfrm>
          <a:off x="251520" y="692696"/>
          <a:ext cx="8640960" cy="52645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4921">
                <a:tc>
                  <a:txBody>
                    <a:bodyPr/>
                    <a:lstStyle/>
                    <a:p>
                      <a:r>
                        <a:rPr lang="el-GR" sz="2000" dirty="0"/>
                        <a:t>ΕΡΕΥΝΑ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ΔΗΜΟΣΙΕΥΣΗ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3303">
                <a:tc>
                  <a:txBody>
                    <a:bodyPr/>
                    <a:lstStyle/>
                    <a:p>
                      <a:r>
                        <a:rPr lang="el-GR" sz="2000" dirty="0"/>
                        <a:t>Ανάπτυξη</a:t>
                      </a:r>
                      <a:r>
                        <a:rPr lang="el-GR" sz="2000" baseline="0" dirty="0"/>
                        <a:t> και εφαρμογή </a:t>
                      </a:r>
                      <a:r>
                        <a:rPr lang="el-GR" sz="2000" baseline="0" dirty="0" smtClean="0"/>
                        <a:t>νέων υπολογιστικών </a:t>
                      </a:r>
                      <a:r>
                        <a:rPr lang="el-GR" sz="2000" baseline="0" dirty="0"/>
                        <a:t>μεθόδων </a:t>
                      </a:r>
                      <a:r>
                        <a:rPr lang="el-GR" sz="2000" baseline="0" dirty="0" smtClean="0"/>
                        <a:t>αξιολόγησης </a:t>
                      </a:r>
                      <a:r>
                        <a:rPr lang="el-GR" sz="2000" baseline="0" dirty="0"/>
                        <a:t>της αρτηριακής γήρανσης και κατάδειξη της προγνωστικής αξίας της συνολικής αρτηριακής </a:t>
                      </a:r>
                      <a:r>
                        <a:rPr lang="el-GR" sz="2000" baseline="0" dirty="0" smtClean="0"/>
                        <a:t>ενδοτικότητας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Clinical &amp; Experimental Pharmacology &amp; Physiology 2017</a:t>
                      </a:r>
                    </a:p>
                    <a:p>
                      <a:r>
                        <a:rPr lang="en-US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Age (</a:t>
                      </a:r>
                      <a:r>
                        <a:rPr lang="en-US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Dotr</a:t>
                      </a:r>
                      <a:r>
                        <a:rPr lang="en-US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) 2014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8176">
                <a:tc>
                  <a:txBody>
                    <a:bodyPr/>
                    <a:lstStyle/>
                    <a:p>
                      <a:r>
                        <a:rPr lang="el-GR" sz="2000" dirty="0"/>
                        <a:t>Κλινική</a:t>
                      </a:r>
                      <a:r>
                        <a:rPr lang="el-GR" sz="2000" baseline="0" dirty="0"/>
                        <a:t> εφαρμογή </a:t>
                      </a:r>
                      <a:r>
                        <a:rPr lang="el-GR" sz="2000" baseline="0" dirty="0" err="1"/>
                        <a:t>μικροκυματικής</a:t>
                      </a:r>
                      <a:r>
                        <a:rPr lang="el-GR" sz="2000" baseline="0" dirty="0"/>
                        <a:t> </a:t>
                      </a:r>
                      <a:r>
                        <a:rPr lang="el-GR" sz="2000" baseline="0" dirty="0" err="1"/>
                        <a:t>ραδιομετρίας</a:t>
                      </a:r>
                      <a:r>
                        <a:rPr lang="el-GR" sz="2000" baseline="0" dirty="0"/>
                        <a:t> για την εκτίμηση των </a:t>
                      </a:r>
                      <a:r>
                        <a:rPr lang="el-GR" sz="2000" baseline="0" dirty="0" err="1"/>
                        <a:t>αθηρωματικών</a:t>
                      </a:r>
                      <a:r>
                        <a:rPr lang="el-GR" sz="2000" baseline="0" dirty="0"/>
                        <a:t> πλακών στις καρωτίδες </a:t>
                      </a:r>
                      <a:r>
                        <a:rPr lang="el-GR" sz="2000" baseline="0" dirty="0" smtClean="0"/>
                        <a:t>επιτυγχάνοντας </a:t>
                      </a:r>
                      <a:r>
                        <a:rPr lang="el-GR" sz="2000" baseline="0" dirty="0"/>
                        <a:t>τον εντοπισμό ασθενών υψηλότερου καρδιαγγειακού κινδύνου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Journal of the</a:t>
                      </a:r>
                      <a:r>
                        <a:rPr lang="en-US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American College</a:t>
                      </a:r>
                      <a:r>
                        <a:rPr lang="en-US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of Cardiology 2012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98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Κλινική</a:t>
                      </a:r>
                      <a:r>
                        <a:rPr lang="el-GR" sz="2000" baseline="0" dirty="0"/>
                        <a:t> εφαρμογή </a:t>
                      </a:r>
                      <a:r>
                        <a:rPr lang="el-GR" sz="2000" baseline="0" dirty="0" err="1"/>
                        <a:t>μικροκυματικής</a:t>
                      </a:r>
                      <a:r>
                        <a:rPr lang="el-GR" sz="2000" baseline="0" dirty="0"/>
                        <a:t> </a:t>
                      </a:r>
                      <a:r>
                        <a:rPr lang="el-GR" sz="2000" baseline="0" dirty="0" err="1"/>
                        <a:t>ραδιομετρίας</a:t>
                      </a:r>
                      <a:r>
                        <a:rPr lang="el-GR" sz="2000" baseline="0" dirty="0"/>
                        <a:t> για την εκτίμηση της αρθρικής φλεγμονής σε ασθενείς με </a:t>
                      </a:r>
                      <a:r>
                        <a:rPr lang="el-GR" sz="2000" baseline="0" dirty="0" err="1"/>
                        <a:t>αυτοάνοσα</a:t>
                      </a:r>
                      <a:r>
                        <a:rPr lang="el-GR" sz="2000" baseline="0" dirty="0"/>
                        <a:t> νοσήματα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PLOS One 2014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141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3359" y="116632"/>
            <a:ext cx="7664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Καινοτόμες </a:t>
            </a:r>
            <a:r>
              <a:rPr lang="el-GR" sz="2400" b="1" dirty="0">
                <a:solidFill>
                  <a:srgbClr val="00B0F0"/>
                </a:solidFill>
              </a:rPr>
              <a:t>θεραπείες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 από την Ιατρική Σχολή του Ε.Κ.Π.Α.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47794842"/>
              </p:ext>
            </p:extLst>
          </p:nvPr>
        </p:nvGraphicFramePr>
        <p:xfrm>
          <a:off x="251520" y="692696"/>
          <a:ext cx="8640960" cy="56652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0396">
                <a:tc>
                  <a:txBody>
                    <a:bodyPr/>
                    <a:lstStyle/>
                    <a:p>
                      <a:r>
                        <a:rPr lang="el-GR" sz="2000" dirty="0"/>
                        <a:t>ΕΡΕΥΝΑ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ΔΗΜΟΣΙΕΥΣΗ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2165">
                <a:tc>
                  <a:txBody>
                    <a:bodyPr/>
                    <a:lstStyle/>
                    <a:p>
                      <a:r>
                        <a:rPr lang="el-GR" sz="2000" dirty="0"/>
                        <a:t>Ανακάλυψη,</a:t>
                      </a:r>
                      <a:r>
                        <a:rPr lang="el-GR" sz="2000" baseline="0" dirty="0"/>
                        <a:t> σχεδιασμός και εφαρμογή της νέας τεχνικής πλαστικής κόλπου στις νεαρές κοπέλες με Σύνδρομο </a:t>
                      </a:r>
                      <a:r>
                        <a:rPr lang="en-US" sz="2000" baseline="0" dirty="0"/>
                        <a:t>Mayer-</a:t>
                      </a:r>
                      <a:r>
                        <a:rPr lang="en-US" sz="2000" baseline="0" dirty="0" err="1"/>
                        <a:t>Rokitansky</a:t>
                      </a:r>
                      <a:r>
                        <a:rPr lang="en-US" sz="2000" baseline="0" dirty="0"/>
                        <a:t>-</a:t>
                      </a:r>
                      <a:r>
                        <a:rPr lang="en-US" sz="2000" baseline="0" dirty="0" err="1"/>
                        <a:t>Kuster</a:t>
                      </a:r>
                      <a:r>
                        <a:rPr lang="en-US" sz="2000" baseline="0" dirty="0"/>
                        <a:t>-Hauser</a:t>
                      </a:r>
                      <a:r>
                        <a:rPr lang="el-GR" sz="2000" baseline="0" dirty="0"/>
                        <a:t> 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Fertility and Sterility 2005, 2010, 2011</a:t>
                      </a:r>
                    </a:p>
                    <a:p>
                      <a:r>
                        <a:rPr lang="en-US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Women Health 2010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0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Ανάπτυξη καινοτόμου μεθόδου επικάλυψης των </a:t>
                      </a:r>
                      <a:r>
                        <a:rPr lang="el-GR" sz="2000" dirty="0" err="1" smtClean="0"/>
                        <a:t>ενδοαρτηριακών</a:t>
                      </a:r>
                      <a:r>
                        <a:rPr lang="el-GR" sz="2000" baseline="0" dirty="0" smtClean="0"/>
                        <a:t> προθέσεων (</a:t>
                      </a:r>
                      <a:r>
                        <a:rPr lang="el-GR" sz="2000" dirty="0" err="1" smtClean="0"/>
                        <a:t>stent</a:t>
                      </a:r>
                      <a:r>
                        <a:rPr lang="el-GR" sz="2000" dirty="0" smtClean="0"/>
                        <a:t>) με αρτηρία ή φλέβα, η οποία λαμβάνεται από τον ίδιο τον ασθενή</a:t>
                      </a:r>
                      <a:r>
                        <a:rPr lang="el-GR" sz="2000" baseline="0" dirty="0" smtClean="0"/>
                        <a:t> με στόχο την μείωση της </a:t>
                      </a:r>
                      <a:r>
                        <a:rPr lang="el-GR" sz="2000" baseline="0" dirty="0" err="1" smtClean="0"/>
                        <a:t>επαναστένωσης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Catheterization &amp; Cardiovascular Interventions 2002, 2005</a:t>
                      </a:r>
                      <a:endParaRPr lang="en-US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73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Περιγραφή-καθιέρωση</a:t>
                      </a:r>
                      <a:r>
                        <a:rPr lang="el-GR" sz="2000" baseline="0" dirty="0"/>
                        <a:t> ενδοφλέβιας </a:t>
                      </a:r>
                      <a:r>
                        <a:rPr lang="el-GR" sz="2000" baseline="0" dirty="0" err="1"/>
                        <a:t>κλαριθρομυκίνης</a:t>
                      </a:r>
                      <a:r>
                        <a:rPr lang="el-GR" sz="2000" baseline="0" dirty="0"/>
                        <a:t> στην αντιμετώπιση του σηπτικού ασθενούς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Clinical Infectious Diseases 2008</a:t>
                      </a:r>
                      <a:endParaRPr lang="en-US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343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Περιγραφή-καθιέρωση</a:t>
                      </a:r>
                      <a:r>
                        <a:rPr lang="el-GR" sz="2000" baseline="0" dirty="0"/>
                        <a:t> ενδοφλέβιας </a:t>
                      </a:r>
                      <a:r>
                        <a:rPr lang="el-GR" sz="2000" baseline="0" dirty="0" err="1"/>
                        <a:t>αντι</a:t>
                      </a:r>
                      <a:r>
                        <a:rPr lang="el-GR" sz="2000" baseline="0" dirty="0"/>
                        <a:t>-</a:t>
                      </a:r>
                      <a:r>
                        <a:rPr lang="en-US" sz="2000" baseline="0" dirty="0"/>
                        <a:t>TNF </a:t>
                      </a:r>
                      <a:r>
                        <a:rPr lang="el-GR" sz="2000" baseline="0" dirty="0"/>
                        <a:t>θεραπείας</a:t>
                      </a:r>
                      <a:r>
                        <a:rPr lang="en-US" sz="2000" baseline="0" dirty="0"/>
                        <a:t> </a:t>
                      </a:r>
                      <a:r>
                        <a:rPr lang="el-GR" sz="2000" baseline="0" dirty="0"/>
                        <a:t>στη </a:t>
                      </a:r>
                      <a:r>
                        <a:rPr lang="el-GR" sz="2000" baseline="0" dirty="0" err="1" smtClean="0"/>
                        <a:t>ραγοειδίτιδα</a:t>
                      </a:r>
                      <a:r>
                        <a:rPr lang="el-GR" sz="2000" baseline="0" dirty="0" smtClean="0"/>
                        <a:t> της νόσου </a:t>
                      </a:r>
                      <a:r>
                        <a:rPr lang="el-GR" sz="2000" baseline="0" dirty="0" err="1"/>
                        <a:t>Αδαμαντιάδη</a:t>
                      </a:r>
                      <a:r>
                        <a:rPr lang="el-GR" sz="2000" baseline="0" dirty="0"/>
                        <a:t>-</a:t>
                      </a:r>
                      <a:r>
                        <a:rPr lang="en-US" sz="2000" baseline="0" dirty="0" err="1"/>
                        <a:t>Behcet’s</a:t>
                      </a:r>
                      <a:endParaRPr lang="el-G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Lancet 2001, </a:t>
                      </a: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Ann </a:t>
                      </a:r>
                      <a:r>
                        <a:rPr lang="en-US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Int</a:t>
                      </a:r>
                      <a:r>
                        <a:rPr lang="en-US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Med 2004, Arthritis 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Rheumatology </a:t>
                      </a:r>
                      <a:r>
                        <a:rPr lang="en-US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2017</a:t>
                      </a:r>
                      <a:endParaRPr lang="el-GR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2FD7-0BCD-402E-839E-871C0163300C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919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1145</TotalTime>
  <Words>1763</Words>
  <Application>Microsoft Office PowerPoint</Application>
  <PresentationFormat>Προβολή στην οθόνη (4:3)</PresentationFormat>
  <Paragraphs>302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Office Theme</vt:lpstr>
      <vt:lpstr>28-11-2017       ΗΜΕΡΙΔΑ  ΕΡΕΥΝΑΣ ΚΑΙ ΚΑΙΝΟΤΟΜΙΑΣ</vt:lpstr>
      <vt:lpstr>Διαφάνεια 2</vt:lpstr>
      <vt:lpstr>&gt; 40% κλινικού έργου Ε.Σ.Υ. (επείγοντα-τακτικά ιατρεία) στο Λεκανοπέδιο Αττικής 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ΕΥΧΑΡΙΣΤΙΕΣ . .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T.P.</dc:creator>
  <cp:lastModifiedBy>l3ppk_ae</cp:lastModifiedBy>
  <cp:revision>127</cp:revision>
  <dcterms:created xsi:type="dcterms:W3CDTF">2017-11-11T11:24:11Z</dcterms:created>
  <dcterms:modified xsi:type="dcterms:W3CDTF">2017-11-28T11:13:03Z</dcterms:modified>
</cp:coreProperties>
</file>